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67" r:id="rId4"/>
    <p:sldId id="262" r:id="rId5"/>
    <p:sldId id="266" r:id="rId6"/>
    <p:sldId id="265" r:id="rId7"/>
    <p:sldId id="261" r:id="rId8"/>
    <p:sldId id="268" r:id="rId9"/>
    <p:sldId id="269" r:id="rId10"/>
    <p:sldId id="270" r:id="rId11"/>
    <p:sldId id="271" r:id="rId12"/>
    <p:sldId id="272" r:id="rId13"/>
    <p:sldId id="273"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46413-CAEB-49E9-83A9-53B513D9319A}" type="datetimeFigureOut">
              <a:rPr lang="en-AU" smtClean="0"/>
              <a:pPr/>
              <a:t>19/08/2013</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7AEECB-FBCF-4B29-92A6-1725EB984A24}" type="slidenum">
              <a:rPr lang="en-AU" smtClean="0"/>
              <a:pPr/>
              <a:t>‹#›</a:t>
            </a:fld>
            <a:endParaRPr lang="en-A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3979EE8-4FD0-4496-816D-5CD7E02F1394}" type="datetime1">
              <a:rPr lang="en-AU" smtClean="0"/>
              <a:pPr/>
              <a:t>19/08/2013</a:t>
            </a:fld>
            <a:endParaRPr lang="en-AU" dirty="0"/>
          </a:p>
        </p:txBody>
      </p:sp>
      <p:sp>
        <p:nvSpPr>
          <p:cNvPr id="5" name="Footer Placeholder 4"/>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7D9EE71-BF22-4997-95C5-36FBE2E3A0FA}" type="datetime1">
              <a:rPr lang="en-AU" smtClean="0"/>
              <a:pPr/>
              <a:t>19/08/2013</a:t>
            </a:fld>
            <a:endParaRPr lang="en-AU" dirty="0"/>
          </a:p>
        </p:txBody>
      </p:sp>
      <p:sp>
        <p:nvSpPr>
          <p:cNvPr id="5" name="Footer Placeholder 4"/>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528C577-AF73-4465-93AE-2E7EF8DC6686}" type="datetime1">
              <a:rPr lang="en-AU" smtClean="0"/>
              <a:pPr/>
              <a:t>19/08/2013</a:t>
            </a:fld>
            <a:endParaRPr lang="en-AU" dirty="0"/>
          </a:p>
        </p:txBody>
      </p:sp>
      <p:sp>
        <p:nvSpPr>
          <p:cNvPr id="5" name="Footer Placeholder 4"/>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3D44657-6731-4C7A-84B9-2169459E9B3E}" type="datetime1">
              <a:rPr lang="en-AU" smtClean="0"/>
              <a:pPr/>
              <a:t>19/08/2013</a:t>
            </a:fld>
            <a:endParaRPr lang="en-AU" dirty="0"/>
          </a:p>
        </p:txBody>
      </p:sp>
      <p:sp>
        <p:nvSpPr>
          <p:cNvPr id="5" name="Footer Placeholder 4"/>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183218-F387-4632-8815-44CE2806DE12}" type="datetime1">
              <a:rPr lang="en-AU" smtClean="0"/>
              <a:pPr/>
              <a:t>19/08/2013</a:t>
            </a:fld>
            <a:endParaRPr lang="en-AU" dirty="0"/>
          </a:p>
        </p:txBody>
      </p:sp>
      <p:sp>
        <p:nvSpPr>
          <p:cNvPr id="5" name="Footer Placeholder 4"/>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4BF7ABE-2BCA-4208-9F65-27CD33286E6F}" type="datetime1">
              <a:rPr lang="en-AU" smtClean="0"/>
              <a:pPr/>
              <a:t>19/08/2013</a:t>
            </a:fld>
            <a:endParaRPr lang="en-AU" dirty="0"/>
          </a:p>
        </p:txBody>
      </p:sp>
      <p:sp>
        <p:nvSpPr>
          <p:cNvPr id="6" name="Footer Placeholder 5"/>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C988AA0-3447-4717-BE96-ED2B78641EA3}" type="datetime1">
              <a:rPr lang="en-AU" smtClean="0"/>
              <a:pPr/>
              <a:t>19/08/2013</a:t>
            </a:fld>
            <a:endParaRPr lang="en-AU" dirty="0"/>
          </a:p>
        </p:txBody>
      </p:sp>
      <p:sp>
        <p:nvSpPr>
          <p:cNvPr id="8" name="Footer Placeholder 7"/>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9" name="Slide Number Placeholder 8"/>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E329ED5-E58B-48C6-8F06-689109947DB2}" type="datetime1">
              <a:rPr lang="en-AU" smtClean="0"/>
              <a:pPr/>
              <a:t>19/08/2013</a:t>
            </a:fld>
            <a:endParaRPr lang="en-AU" dirty="0"/>
          </a:p>
        </p:txBody>
      </p:sp>
      <p:sp>
        <p:nvSpPr>
          <p:cNvPr id="4" name="Footer Placeholder 3"/>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5" name="Slide Number Placeholder 4"/>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2AA76-8BBC-4AB3-A932-187E6CCBFDC4}" type="datetime1">
              <a:rPr lang="en-AU" smtClean="0"/>
              <a:pPr/>
              <a:t>19/08/2013</a:t>
            </a:fld>
            <a:endParaRPr lang="en-AU" dirty="0"/>
          </a:p>
        </p:txBody>
      </p:sp>
      <p:sp>
        <p:nvSpPr>
          <p:cNvPr id="3" name="Footer Placeholder 2"/>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4" name="Slide Number Placeholder 3"/>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2ABF0-4890-4B06-88F5-C77F0E0BD676}" type="datetime1">
              <a:rPr lang="en-AU" smtClean="0"/>
              <a:pPr/>
              <a:t>19/08/2013</a:t>
            </a:fld>
            <a:endParaRPr lang="en-AU" dirty="0"/>
          </a:p>
        </p:txBody>
      </p:sp>
      <p:sp>
        <p:nvSpPr>
          <p:cNvPr id="6" name="Footer Placeholder 5"/>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2FA4C-0F02-49D2-A7CA-EB8B5F21E10B}" type="datetime1">
              <a:rPr lang="en-AU" smtClean="0"/>
              <a:pPr/>
              <a:t>19/08/2013</a:t>
            </a:fld>
            <a:endParaRPr lang="en-AU" dirty="0"/>
          </a:p>
        </p:txBody>
      </p:sp>
      <p:sp>
        <p:nvSpPr>
          <p:cNvPr id="6" name="Footer Placeholder 5"/>
          <p:cNvSpPr>
            <a:spLocks noGrp="1"/>
          </p:cNvSpPr>
          <p:nvPr>
            <p:ph type="ftr" sz="quarter" idx="11"/>
          </p:nvPr>
        </p:nvSpPr>
        <p:spPr/>
        <p:txBody>
          <a:bodyPr/>
          <a:lstStyle/>
          <a:p>
            <a:r>
              <a:rPr lang="en-AU" dirty="0" smtClean="0"/>
              <a:t>Source: http://amow.boardofstudies.nsw.edu.au/module4/module4summary.html</a:t>
            </a:r>
            <a:endParaRPr lang="en-AU" dirty="0"/>
          </a:p>
        </p:txBody>
      </p:sp>
      <p:sp>
        <p:nvSpPr>
          <p:cNvPr id="7" name="Slide Number Placeholder 6"/>
          <p:cNvSpPr>
            <a:spLocks noGrp="1"/>
          </p:cNvSpPr>
          <p:nvPr>
            <p:ph type="sldNum" sz="quarter" idx="12"/>
          </p:nvPr>
        </p:nvSpPr>
        <p:spPr/>
        <p:txBody>
          <a:bodyPr/>
          <a:lstStyle/>
          <a:p>
            <a:fld id="{E8494E88-7C7A-428A-B494-5DA552067585}"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28255-47DF-41F3-8A18-6B3662A3C45D}" type="datetime1">
              <a:rPr lang="en-AU" smtClean="0"/>
              <a:pPr/>
              <a:t>19/08/2013</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dirty="0" smtClean="0"/>
              <a:t>Source: http://amow.boardofstudies.nsw.edu.au/module4/module4summary.html</a:t>
            </a:r>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94E88-7C7A-428A-B494-5DA552067585}"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b="1" dirty="0">
                <a:ea typeface="Calibri"/>
                <a:cs typeface="Times New Roman"/>
              </a:rPr>
              <a:t>All My Own Work: 	</a:t>
            </a:r>
            <a:r>
              <a:rPr lang="en-AU" dirty="0">
                <a:ea typeface="Calibri"/>
                <a:cs typeface="Times New Roman"/>
              </a:rPr>
              <a:t/>
            </a:r>
            <a:br>
              <a:rPr lang="en-AU" dirty="0">
                <a:ea typeface="Calibri"/>
                <a:cs typeface="Times New Roman"/>
              </a:rPr>
            </a:br>
            <a:endParaRPr lang="en-AU" dirty="0"/>
          </a:p>
        </p:txBody>
      </p:sp>
      <p:sp>
        <p:nvSpPr>
          <p:cNvPr id="3" name="Subtitle 2"/>
          <p:cNvSpPr>
            <a:spLocks noGrp="1"/>
          </p:cNvSpPr>
          <p:nvPr>
            <p:ph type="subTitle" idx="1"/>
          </p:nvPr>
        </p:nvSpPr>
        <p:spPr/>
        <p:txBody>
          <a:bodyPr/>
          <a:lstStyle/>
          <a:p>
            <a:r>
              <a:rPr lang="en-AU" sz="4800" b="1" dirty="0" smtClean="0">
                <a:ea typeface="Calibri"/>
                <a:cs typeface="Times New Roman"/>
              </a:rPr>
              <a:t>Module </a:t>
            </a:r>
            <a:r>
              <a:rPr lang="en-AU" sz="4800" b="1" dirty="0" smtClean="0">
                <a:ea typeface="Calibri"/>
                <a:cs typeface="Times New Roman"/>
              </a:rPr>
              <a:t>5</a:t>
            </a:r>
            <a:r>
              <a:rPr lang="en-AU" sz="4800" b="1" dirty="0" smtClean="0">
                <a:ea typeface="Calibri"/>
                <a:cs typeface="Calibri"/>
              </a:rPr>
              <a:t>    </a:t>
            </a:r>
            <a:r>
              <a:rPr lang="en-AU" sz="4800" b="1" dirty="0" smtClean="0">
                <a:ea typeface="Times New Roman"/>
                <a:cs typeface="Calibri"/>
              </a:rPr>
              <a:t>Working with others</a:t>
            </a:r>
            <a:endParaRPr lang="en-AU" sz="4800" dirty="0"/>
          </a:p>
        </p:txBody>
      </p:sp>
      <p:sp>
        <p:nvSpPr>
          <p:cNvPr id="4" name="Footer Placeholder 3"/>
          <p:cNvSpPr>
            <a:spLocks noGrp="1"/>
          </p:cNvSpPr>
          <p:nvPr>
            <p:ph type="ftr" sz="quarter" idx="11"/>
          </p:nvPr>
        </p:nvSpPr>
        <p:spPr/>
        <p:txBody>
          <a:bodyPr/>
          <a:lstStyle/>
          <a:p>
            <a:r>
              <a:rPr lang="en-AU" dirty="0" smtClean="0"/>
              <a:t>Source: http://amow.boardofstudies.nsw.edu.au/module4/module4summary.html</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The following types of source materials should be acknowledged:</a:t>
            </a:r>
            <a:endParaRPr lang="en-AU" dirty="0" smtClean="0"/>
          </a:p>
        </p:txBody>
      </p:sp>
      <p:graphicFrame>
        <p:nvGraphicFramePr>
          <p:cNvPr id="5" name="Content Placeholder 4"/>
          <p:cNvGraphicFramePr>
            <a:graphicFrameLocks noGrp="1"/>
          </p:cNvGraphicFramePr>
          <p:nvPr>
            <p:ph idx="1"/>
          </p:nvPr>
        </p:nvGraphicFramePr>
        <p:xfrm>
          <a:off x="395536" y="2132857"/>
          <a:ext cx="8219256" cy="3384377"/>
        </p:xfrm>
        <a:graphic>
          <a:graphicData uri="http://schemas.openxmlformats.org/drawingml/2006/table">
            <a:tbl>
              <a:tblPr bandRow="1">
                <a:tableStyleId>{5C22544A-7EE6-4342-B048-85BDC9FD1C3A}</a:tableStyleId>
              </a:tblPr>
              <a:tblGrid>
                <a:gridCol w="2054814"/>
                <a:gridCol w="2054814"/>
                <a:gridCol w="2054814"/>
                <a:gridCol w="2054814"/>
              </a:tblGrid>
              <a:tr h="501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personal interviews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CDROMs and DVDs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letters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pictures</a:t>
                      </a:r>
                    </a:p>
                  </a:txBody>
                  <a:tcPr/>
                </a:tc>
              </a:tr>
              <a:tr h="501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blogs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magazines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maps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music</a:t>
                      </a:r>
                    </a:p>
                  </a:txBody>
                  <a:tcPr/>
                </a:tc>
              </a:tr>
              <a:tr h="501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emails</a:t>
                      </a:r>
                    </a:p>
                  </a:txBody>
                  <a:tcPr/>
                </a:tc>
                <a:tc>
                  <a:txBody>
                    <a:bodyPr/>
                    <a:lstStyle/>
                    <a:p>
                      <a:r>
                        <a:rPr lang="en-AU" dirty="0" smtClean="0"/>
                        <a:t>books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websites</a:t>
                      </a:r>
                    </a:p>
                  </a:txBody>
                  <a:tcPr/>
                </a:tc>
                <a:tc>
                  <a:txBody>
                    <a:bodyPr/>
                    <a:lstStyle/>
                    <a:p>
                      <a:r>
                        <a:rPr lang="en-AU" dirty="0" smtClean="0"/>
                        <a:t>TV programs</a:t>
                      </a:r>
                    </a:p>
                  </a:txBody>
                  <a:tcPr/>
                </a:tc>
              </a:tr>
              <a:tr h="501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pamphlets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discussion groups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newspapers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artworks</a:t>
                      </a:r>
                    </a:p>
                  </a:txBody>
                  <a:tcPr/>
                </a:tc>
              </a:tr>
              <a:tr h="5013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teachers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lecturers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movies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Journals</a:t>
                      </a:r>
                    </a:p>
                  </a:txBody>
                  <a:tcPr/>
                </a:tc>
              </a:tr>
              <a:tr h="8774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advertisements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other students' work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mtClean="0"/>
                        <a:t>others' ideas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err="1" smtClean="0"/>
                        <a:t>encyclopedia</a:t>
                      </a:r>
                      <a:r>
                        <a:rPr lang="en-AU" dirty="0" smtClean="0"/>
                        <a:t> articles</a:t>
                      </a:r>
                    </a:p>
                  </a:txBody>
                  <a:tcPr/>
                </a:tc>
              </a:tr>
            </a:tbl>
          </a:graphicData>
        </a:graphic>
      </p:graphicFrame>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rmAutofit fontScale="90000"/>
          </a:bodyPr>
          <a:lstStyle/>
          <a:p>
            <a:r>
              <a:rPr lang="en-AU" b="1" dirty="0" smtClean="0"/>
              <a:t> Sources  that do </a:t>
            </a:r>
            <a:r>
              <a:rPr lang="en-AU" b="1" i="1" u="sng" dirty="0" smtClean="0"/>
              <a:t>not</a:t>
            </a:r>
            <a:r>
              <a:rPr lang="en-AU" b="1" dirty="0" smtClean="0"/>
              <a:t> need to be acknowledged:</a:t>
            </a:r>
            <a:r>
              <a:rPr lang="en-AU" dirty="0" smtClean="0"/>
              <a:t/>
            </a:r>
            <a:br>
              <a:rPr lang="en-AU" dirty="0" smtClean="0"/>
            </a:b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Your </a:t>
            </a:r>
            <a:r>
              <a:rPr lang="en-AU" dirty="0" smtClean="0"/>
              <a:t>own experiences</a:t>
            </a:r>
          </a:p>
          <a:p>
            <a:r>
              <a:rPr lang="en-AU" dirty="0" smtClean="0"/>
              <a:t>Your own experimental results</a:t>
            </a:r>
          </a:p>
          <a:p>
            <a:r>
              <a:rPr lang="en-AU" dirty="0" smtClean="0"/>
              <a:t>Common knowledge</a:t>
            </a:r>
          </a:p>
          <a:p>
            <a:r>
              <a:rPr lang="en-AU" dirty="0" smtClean="0"/>
              <a:t>Common knowledge includes:</a:t>
            </a:r>
          </a:p>
          <a:p>
            <a:pPr lvl="1"/>
            <a:r>
              <a:rPr lang="en-AU" dirty="0" smtClean="0"/>
              <a:t>facts that are commonly known (</a:t>
            </a:r>
            <a:r>
              <a:rPr lang="en-AU" dirty="0" err="1" smtClean="0"/>
              <a:t>eg</a:t>
            </a:r>
            <a:r>
              <a:rPr lang="en-AU" dirty="0" smtClean="0"/>
              <a:t> there are twelve months in a year)</a:t>
            </a:r>
          </a:p>
          <a:p>
            <a:pPr lvl="1"/>
            <a:r>
              <a:rPr lang="en-AU" dirty="0" smtClean="0"/>
              <a:t>facts that are so well known that they are easily available in a number of different kinds of sources (</a:t>
            </a:r>
            <a:r>
              <a:rPr lang="en-AU" dirty="0" err="1" smtClean="0"/>
              <a:t>eg</a:t>
            </a:r>
            <a:r>
              <a:rPr lang="en-AU" dirty="0" smtClean="0"/>
              <a:t> World War II began in 1939)</a:t>
            </a:r>
          </a:p>
          <a:p>
            <a:pPr lvl="1"/>
            <a:r>
              <a:rPr lang="en-AU" dirty="0" smtClean="0"/>
              <a:t>commonsense observations (</a:t>
            </a:r>
            <a:r>
              <a:rPr lang="en-AU" dirty="0" err="1" smtClean="0"/>
              <a:t>eg</a:t>
            </a:r>
            <a:r>
              <a:rPr lang="en-AU" dirty="0" smtClean="0"/>
              <a:t> interest rates going up will affect mortgage payments).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What are the benefits of producing your own work? </a:t>
            </a:r>
            <a:br>
              <a:rPr lang="en-AU" b="1" dirty="0" smtClean="0"/>
            </a:b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If </a:t>
            </a:r>
            <a:r>
              <a:rPr lang="en-AU" dirty="0" smtClean="0"/>
              <a:t>you are like most students, you want to develop your skills and knowledge and gain credit for what you have done, not for what someone else has done.</a:t>
            </a:r>
          </a:p>
          <a:p>
            <a:r>
              <a:rPr lang="en-AU" dirty="0" smtClean="0"/>
              <a:t>The benefits of producing your own work are that you:</a:t>
            </a:r>
          </a:p>
          <a:p>
            <a:r>
              <a:rPr lang="en-AU" dirty="0" smtClean="0"/>
              <a:t>gain credit for what you have done, not for what someone else has done</a:t>
            </a:r>
          </a:p>
          <a:p>
            <a:r>
              <a:rPr lang="en-AU" dirty="0" smtClean="0"/>
              <a:t>learn new skills that will benefit you in future study and work</a:t>
            </a:r>
          </a:p>
          <a:p>
            <a:r>
              <a:rPr lang="en-AU" dirty="0" smtClean="0"/>
              <a:t>take pride in achieving and submitting your best work</a:t>
            </a:r>
          </a:p>
          <a:p>
            <a:r>
              <a:rPr lang="en-AU" dirty="0" smtClean="0"/>
              <a:t>gain satisfaction in knowing that the work submitted is your own</a:t>
            </a:r>
          </a:p>
          <a:p>
            <a:r>
              <a:rPr lang="en-AU" dirty="0" smtClean="0"/>
              <a:t>demonstrate that you value honesty and ethical practices.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en-AU" b="1" dirty="0" smtClean="0"/>
              <a:t>S</a:t>
            </a:r>
            <a:r>
              <a:rPr lang="en-AU" b="1" dirty="0" smtClean="0"/>
              <a:t>trategies for appropriate </a:t>
            </a:r>
            <a:r>
              <a:rPr lang="en-AU" b="1" dirty="0" smtClean="0"/>
              <a:t>collaboration in a group </a:t>
            </a:r>
            <a:r>
              <a:rPr lang="en-AU" b="1" dirty="0" smtClean="0"/>
              <a:t>? </a:t>
            </a:r>
            <a:r>
              <a:rPr lang="en-AU" b="1" dirty="0" smtClean="0"/>
              <a:t/>
            </a:r>
            <a:br>
              <a:rPr lang="en-AU" b="1" dirty="0" smtClean="0"/>
            </a:br>
            <a:endParaRPr lang="en-AU" dirty="0"/>
          </a:p>
        </p:txBody>
      </p:sp>
      <p:sp>
        <p:nvSpPr>
          <p:cNvPr id="3" name="Content Placeholder 2"/>
          <p:cNvSpPr>
            <a:spLocks noGrp="1"/>
          </p:cNvSpPr>
          <p:nvPr>
            <p:ph idx="1"/>
          </p:nvPr>
        </p:nvSpPr>
        <p:spPr>
          <a:xfrm>
            <a:off x="395536" y="2060848"/>
            <a:ext cx="8229600" cy="4205064"/>
          </a:xfrm>
        </p:spPr>
        <p:txBody>
          <a:bodyPr>
            <a:normAutofit fontScale="47500" lnSpcReduction="20000"/>
          </a:bodyPr>
          <a:lstStyle/>
          <a:p>
            <a:r>
              <a:rPr lang="en-AU" b="1" dirty="0" smtClean="0"/>
              <a:t>Understand </a:t>
            </a:r>
            <a:r>
              <a:rPr lang="en-AU" b="1" dirty="0" smtClean="0"/>
              <a:t>clearly what the group is to do</a:t>
            </a:r>
            <a:r>
              <a:rPr lang="en-AU" dirty="0" smtClean="0"/>
              <a:t> - often a task set for a group is about how the group operates as a group, as well as about what the group produces. Check this out with your teacher before you begin.</a:t>
            </a:r>
          </a:p>
          <a:p>
            <a:r>
              <a:rPr lang="en-AU" b="1" dirty="0" smtClean="0"/>
              <a:t>Group projects require careful division of responsibility</a:t>
            </a:r>
            <a:r>
              <a:rPr lang="en-AU" dirty="0" smtClean="0"/>
              <a:t> - it is not about how little work you can get away with. Group work requires maximum effort from everyone. Ask your teacher to advise you on individual responsibilities.</a:t>
            </a:r>
          </a:p>
          <a:p>
            <a:r>
              <a:rPr lang="en-AU" b="1" dirty="0" smtClean="0"/>
              <a:t>Discuss the group's expectations for work quality</a:t>
            </a:r>
            <a:r>
              <a:rPr lang="en-AU" dirty="0" smtClean="0"/>
              <a:t> - identify what the group is working towards - the final product.</a:t>
            </a:r>
          </a:p>
          <a:p>
            <a:r>
              <a:rPr lang="en-AU" b="1" dirty="0" smtClean="0"/>
              <a:t>Make sure that all members of the group know about appropriate citation, referencing and acknowledgements</a:t>
            </a:r>
            <a:r>
              <a:rPr lang="en-AU" dirty="0" smtClean="0"/>
              <a:t> - don't assume that everyone knows this already.</a:t>
            </a:r>
          </a:p>
          <a:p>
            <a:r>
              <a:rPr lang="en-AU" b="1" dirty="0" smtClean="0"/>
              <a:t>Each group member could be encouraged to keep a personal journal which records contributions to the work of the group</a:t>
            </a:r>
            <a:r>
              <a:rPr lang="en-AU" dirty="0" smtClean="0"/>
              <a:t> - this can be used to inform the teacher of individual contributions.</a:t>
            </a:r>
          </a:p>
          <a:p>
            <a:r>
              <a:rPr lang="en-AU" b="1" dirty="0" smtClean="0"/>
              <a:t>Everyone checks the final draft for citation and attribution errors before submitting it for marking</a:t>
            </a:r>
            <a:r>
              <a:rPr lang="en-AU" dirty="0" smtClean="0"/>
              <a:t> - this helps to maintain consistency in citation formatting, ensures there are no unnecessary duplications and is a final check to ensure appropriate acknowledgement of sources.</a:t>
            </a:r>
          </a:p>
          <a:p>
            <a:r>
              <a:rPr lang="en-AU" b="1" dirty="0" smtClean="0"/>
              <a:t>Communicate frequently with your teacher</a:t>
            </a:r>
            <a:r>
              <a:rPr lang="en-AU" dirty="0" smtClean="0"/>
              <a:t> - if there are problems with unequal contributions to the overall group task, discuss this with your teacher.</a:t>
            </a:r>
          </a:p>
          <a:p>
            <a:r>
              <a:rPr lang="en-AU" b="1" dirty="0" smtClean="0"/>
              <a:t>Seek support from your teacher or school counsellor if you are being bullied into unethical behaviour.</a:t>
            </a:r>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Working with others</a:t>
            </a:r>
            <a:r>
              <a:rPr lang="en-AU" b="1" dirty="0" smtClean="0"/>
              <a:t/>
            </a:r>
            <a:br>
              <a:rPr lang="en-AU" b="1" dirty="0" smtClean="0"/>
            </a:br>
            <a:endParaRPr lang="en-AU" b="1" dirty="0"/>
          </a:p>
        </p:txBody>
      </p:sp>
      <p:sp>
        <p:nvSpPr>
          <p:cNvPr id="3" name="Content Placeholder 2"/>
          <p:cNvSpPr>
            <a:spLocks noGrp="1"/>
          </p:cNvSpPr>
          <p:nvPr>
            <p:ph idx="1"/>
          </p:nvPr>
        </p:nvSpPr>
        <p:spPr/>
        <p:txBody>
          <a:bodyPr>
            <a:normAutofit/>
          </a:bodyPr>
          <a:lstStyle/>
          <a:p>
            <a:r>
              <a:rPr lang="en-AU" dirty="0" smtClean="0"/>
              <a:t>How </a:t>
            </a:r>
            <a:r>
              <a:rPr lang="en-AU" dirty="0" smtClean="0"/>
              <a:t>can you continue to work with others and maintain the academic integrity of your own work?</a:t>
            </a:r>
          </a:p>
          <a:p>
            <a:r>
              <a:rPr lang="en-AU" dirty="0" smtClean="0"/>
              <a:t>It's easy to get confused about collaborative learning, collusion and copying. </a:t>
            </a:r>
          </a:p>
          <a:p>
            <a:endParaRPr lang="en-AU" dirty="0" smtClean="0"/>
          </a:p>
          <a:p>
            <a:endParaRPr lang="en-AU" dirty="0"/>
          </a:p>
          <a:p>
            <a:endParaRPr lang="en-AU" dirty="0"/>
          </a:p>
        </p:txBody>
      </p:sp>
      <p:sp>
        <p:nvSpPr>
          <p:cNvPr id="4" name="Footer Placeholder 3"/>
          <p:cNvSpPr>
            <a:spLocks noGrp="1"/>
          </p:cNvSpPr>
          <p:nvPr>
            <p:ph type="ftr" sz="quarter" idx="11"/>
          </p:nvPr>
        </p:nvSpPr>
        <p:spPr>
          <a:xfrm>
            <a:off x="1475656" y="6309320"/>
            <a:ext cx="6120680" cy="412155"/>
          </a:xfrm>
        </p:spPr>
        <p:txBody>
          <a:bodyPr/>
          <a:lstStyle/>
          <a:p>
            <a:r>
              <a:rPr lang="en-AU" dirty="0" smtClean="0"/>
              <a:t>Source: http://amow.boardofstudies.nsw.edu.au/module4/module4summary.html</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4900" b="1" dirty="0" smtClean="0"/>
              <a:t>Collaborative learning</a:t>
            </a:r>
            <a:r>
              <a:rPr lang="en-AU" b="1" dirty="0" smtClean="0"/>
              <a:t/>
            </a:r>
            <a:br>
              <a:rPr lang="en-AU" b="1" dirty="0" smtClean="0"/>
            </a:br>
            <a:endParaRPr lang="en-AU" dirty="0"/>
          </a:p>
        </p:txBody>
      </p:sp>
      <p:sp>
        <p:nvSpPr>
          <p:cNvPr id="3" name="Content Placeholder 2"/>
          <p:cNvSpPr>
            <a:spLocks noGrp="1"/>
          </p:cNvSpPr>
          <p:nvPr>
            <p:ph idx="1"/>
          </p:nvPr>
        </p:nvSpPr>
        <p:spPr/>
        <p:txBody>
          <a:bodyPr>
            <a:normAutofit fontScale="62500" lnSpcReduction="20000"/>
          </a:bodyPr>
          <a:lstStyle/>
          <a:p>
            <a:r>
              <a:rPr lang="en-AU" dirty="0" smtClean="0"/>
              <a:t>Sometimes called cooperative learning, this where students work together in groups of two or more on a shared goal. You might be trying to deepen your understanding about an issue or brainstorm ideas in relation to a particular problem. Whatever the purpose, the collaborative effort is one in which all members of the group are expected to participate equally.</a:t>
            </a:r>
          </a:p>
          <a:p>
            <a:r>
              <a:rPr lang="en-AU" dirty="0" smtClean="0"/>
              <a:t>These groups are usually face-to-face but increasingly groups can operate online through discussion boards, </a:t>
            </a:r>
            <a:r>
              <a:rPr lang="en-AU" dirty="0" err="1" smtClean="0"/>
              <a:t>chatlines</a:t>
            </a:r>
            <a:r>
              <a:rPr lang="en-AU" dirty="0" smtClean="0"/>
              <a:t>, blogs and wikis. </a:t>
            </a:r>
          </a:p>
          <a:p>
            <a:r>
              <a:rPr lang="en-AU" dirty="0" smtClean="0"/>
              <a:t>Suppose in a Maths class, the teacher suggests that students work on a number of trigonometry problems in groups. There would be little value if each student chose to work on only one or two of the problems and then merely copied each other's answers. It would be much better if each member of the group worked each problem collaboratively and agreed that each person would undertake to explain their thinking to the group. This way, everyone has the potential to benefit</a:t>
            </a:r>
            <a:r>
              <a:rPr lang="en-AU" dirty="0" smtClean="0"/>
              <a:t>.</a:t>
            </a:r>
            <a:endParaRPr lang="en-AU" dirty="0" smtClean="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
            </a:r>
            <a:br>
              <a:rPr lang="en-AU" b="1" dirty="0" smtClean="0"/>
            </a:br>
            <a:r>
              <a:rPr lang="en-AU" b="1" dirty="0" smtClean="0"/>
              <a:t>Copying</a:t>
            </a:r>
            <a:br>
              <a:rPr lang="en-AU" b="1" dirty="0" smtClean="0"/>
            </a:br>
            <a:r>
              <a:rPr lang="en-AU" b="1" dirty="0" smtClean="0"/>
              <a:t/>
            </a:r>
            <a:br>
              <a:rPr lang="en-AU" b="1" dirty="0" smtClean="0"/>
            </a:b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When </a:t>
            </a:r>
            <a:r>
              <a:rPr lang="en-AU" dirty="0" smtClean="0"/>
              <a:t>the teacher says, 'Go ahead and work together', the protocols of citation, referencing and acknowledgement still apply.</a:t>
            </a:r>
          </a:p>
          <a:p>
            <a:r>
              <a:rPr lang="en-AU" dirty="0" smtClean="0"/>
              <a:t>If you are like most other students, you would like to be sure that you get credit for the work you have done and not for what someone else has done. Having said that though, some honest and hardworking students have been found to copy out of ignorance. They are not aware of the correct citation or referencing procedures. However, this is not a defence. You should not allow others to copy your work. Allowing others to copy your work makes you as guilty of plagiarism as the person doing the copying. You may face the same penalties.</a:t>
            </a:r>
            <a:endParaRPr lang="en-AU" dirty="0" smtClean="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t>Copying continued</a:t>
            </a:r>
            <a:endParaRPr lang="en-AU" b="1" dirty="0"/>
          </a:p>
        </p:txBody>
      </p:sp>
      <p:sp>
        <p:nvSpPr>
          <p:cNvPr id="3" name="Content Placeholder 2"/>
          <p:cNvSpPr>
            <a:spLocks noGrp="1"/>
          </p:cNvSpPr>
          <p:nvPr>
            <p:ph idx="1"/>
          </p:nvPr>
        </p:nvSpPr>
        <p:spPr/>
        <p:txBody>
          <a:bodyPr>
            <a:normAutofit fontScale="85000" lnSpcReduction="10000"/>
          </a:bodyPr>
          <a:lstStyle/>
          <a:p>
            <a:r>
              <a:rPr lang="en-AU" dirty="0" smtClean="0"/>
              <a:t>Copying is cheating. It is fooling a reader into believing that certain written material is original when it is not. Teachers and examiners treat copying or plagiarism very seriously. It may lead to a student getting zero for an assignment or a complete course being withheld.</a:t>
            </a:r>
          </a:p>
          <a:p>
            <a:r>
              <a:rPr lang="en-AU" dirty="0" smtClean="0"/>
              <a:t>For example, students are instructed to work as a group in a brainstorming session before moving to individual research for a PDHPE assignment. One student simply copies all the ideas of the other students and submits this work as his own, without additional work or attribution. This copying is cheating.</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Collusion</a:t>
            </a:r>
            <a:br>
              <a:rPr lang="en-AU" b="1" dirty="0" smtClean="0"/>
            </a:br>
            <a:endParaRPr lang="en-AU" dirty="0"/>
          </a:p>
        </p:txBody>
      </p:sp>
      <p:sp>
        <p:nvSpPr>
          <p:cNvPr id="3" name="Content Placeholder 2"/>
          <p:cNvSpPr>
            <a:spLocks noGrp="1"/>
          </p:cNvSpPr>
          <p:nvPr>
            <p:ph idx="1"/>
          </p:nvPr>
        </p:nvSpPr>
        <p:spPr/>
        <p:txBody>
          <a:bodyPr>
            <a:normAutofit/>
          </a:bodyPr>
          <a:lstStyle/>
          <a:p>
            <a:r>
              <a:rPr lang="en-AU" dirty="0" smtClean="0"/>
              <a:t>In </a:t>
            </a:r>
            <a:r>
              <a:rPr lang="en-AU" dirty="0" smtClean="0"/>
              <a:t>its simplest form, collusion occurs when two or more people work secretly for the purpose of deliberately </a:t>
            </a:r>
            <a:r>
              <a:rPr lang="en-AU" b="1" dirty="0" smtClean="0"/>
              <a:t>misleading</a:t>
            </a:r>
            <a:r>
              <a:rPr lang="en-AU" dirty="0" smtClean="0"/>
              <a:t> others.</a:t>
            </a:r>
          </a:p>
        </p:txBody>
      </p:sp>
      <p:sp>
        <p:nvSpPr>
          <p:cNvPr id="4" name="Footer Placeholder 3"/>
          <p:cNvSpPr>
            <a:spLocks noGrp="1"/>
          </p:cNvSpPr>
          <p:nvPr>
            <p:ph type="ftr" sz="quarter" idx="11"/>
          </p:nvPr>
        </p:nvSpPr>
        <p:spPr/>
        <p:txBody>
          <a:bodyPr/>
          <a:lstStyle/>
          <a:p>
            <a:r>
              <a:rPr lang="en-AU" dirty="0" smtClean="0"/>
              <a:t>Source: http://amow.boardofstudies.nsw.edu.au/module4/module4summary.html</a:t>
            </a:r>
            <a:endParaRPr lang="en-A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Tips and hints</a:t>
            </a:r>
            <a:r>
              <a:rPr lang="en-AU" dirty="0" smtClean="0"/>
              <a:t/>
            </a:r>
            <a:br>
              <a:rPr lang="en-AU" dirty="0" smtClean="0"/>
            </a:b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Collusion is a form of plagiarism that can occur as a result of inappropriate collaboration during group </a:t>
            </a:r>
            <a:r>
              <a:rPr lang="en-AU" dirty="0" smtClean="0"/>
              <a:t>work. </a:t>
            </a:r>
            <a:r>
              <a:rPr lang="en-AU" dirty="0" smtClean="0"/>
              <a:t>This could involve working with someone else to produce work which is presented as your own when, in fact, it was the result of secretly working with someone else.</a:t>
            </a:r>
          </a:p>
          <a:p>
            <a:r>
              <a:rPr lang="en-AU" dirty="0" smtClean="0"/>
              <a:t>Sometimes it is difficult to know whether you are colluding or not during group work. One way to avoid collusion is to make sure that each member of the group takes their own personal notes of what is happening during the group work sessions.</a:t>
            </a:r>
          </a:p>
          <a:p>
            <a:r>
              <a:rPr lang="en-AU" dirty="0" smtClean="0"/>
              <a:t>An example of collusion would be if you helped out a friend and let him copy your most recent assignment, even if you remind him to change the words to make it look like his own before he hands it in.</a:t>
            </a:r>
          </a:p>
          <a:p>
            <a:endParaRPr lang="en-AU" dirty="0"/>
          </a:p>
        </p:txBody>
      </p:sp>
      <p:sp>
        <p:nvSpPr>
          <p:cNvPr id="4" name="Footer Placeholder 3"/>
          <p:cNvSpPr>
            <a:spLocks noGrp="1"/>
          </p:cNvSpPr>
          <p:nvPr>
            <p:ph type="ftr" sz="quarter" idx="11"/>
          </p:nvPr>
        </p:nvSpPr>
        <p:spPr/>
        <p:txBody>
          <a:bodyPr/>
          <a:lstStyle/>
          <a:p>
            <a:r>
              <a:rPr lang="en-AU" dirty="0" smtClean="0"/>
              <a:t>Source: http://amow.boardofstudies.nsw.edu.au/module4/module4summary.html</a:t>
            </a: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AU" b="1" dirty="0" smtClean="0"/>
              <a:t>Is it appropriate for students to seek assistance from others with their assignments? </a:t>
            </a:r>
            <a:br>
              <a:rPr lang="en-AU" b="1" dirty="0" smtClean="0"/>
            </a:br>
            <a:endParaRPr lang="en-AU" dirty="0"/>
          </a:p>
        </p:txBody>
      </p:sp>
      <p:sp>
        <p:nvSpPr>
          <p:cNvPr id="3" name="Content Placeholder 2"/>
          <p:cNvSpPr>
            <a:spLocks noGrp="1"/>
          </p:cNvSpPr>
          <p:nvPr>
            <p:ph idx="1"/>
          </p:nvPr>
        </p:nvSpPr>
        <p:spPr>
          <a:xfrm>
            <a:off x="395536" y="2060848"/>
            <a:ext cx="8229600" cy="4133056"/>
          </a:xfrm>
        </p:spPr>
        <p:txBody>
          <a:bodyPr>
            <a:normAutofit fontScale="70000" lnSpcReduction="20000"/>
          </a:bodyPr>
          <a:lstStyle/>
          <a:p>
            <a:r>
              <a:rPr lang="en-AU" dirty="0" smtClean="0"/>
              <a:t>We </a:t>
            </a:r>
            <a:r>
              <a:rPr lang="en-AU" dirty="0" smtClean="0"/>
              <a:t>learn all the time and from all sorts of people. When studying for the HSC and presenting our work for marking, it is important to understand what external help is appropriate and what is not. </a:t>
            </a:r>
          </a:p>
          <a:p>
            <a:r>
              <a:rPr lang="en-AU" dirty="0" smtClean="0"/>
              <a:t>There are lots of people in your life at this time - your teachers, members of your family, friends, neighbours, members of your sporting teams, even people you work with at the weekend. You need to consider the type of help which might be appropriate and the type of help which is not. Some types of 'help' could lead to claims of copying or collusion and compromise your marks.</a:t>
            </a:r>
          </a:p>
          <a:p>
            <a:r>
              <a:rPr lang="en-AU" dirty="0" smtClean="0"/>
              <a:t>Any help from other people that can be considered as cheating, collusion or copying is inappropriate</a:t>
            </a:r>
            <a:r>
              <a:rPr lang="en-AU" dirty="0" smtClean="0"/>
              <a:t>.</a:t>
            </a:r>
          </a:p>
          <a:p>
            <a:r>
              <a:rPr lang="en-AU" dirty="0" smtClean="0"/>
              <a:t>Make sure you don't accept inappropriate help when completing your work for the HSC</a:t>
            </a:r>
          </a:p>
          <a:p>
            <a:endParaRPr lang="en-AU" dirty="0"/>
          </a:p>
        </p:txBody>
      </p:sp>
      <p:sp>
        <p:nvSpPr>
          <p:cNvPr id="4" name="Footer Placeholder 3"/>
          <p:cNvSpPr>
            <a:spLocks noGrp="1"/>
          </p:cNvSpPr>
          <p:nvPr>
            <p:ph type="ftr" sz="quarter" idx="11"/>
          </p:nvPr>
        </p:nvSpPr>
        <p:spPr/>
        <p:txBody>
          <a:bodyPr/>
          <a:lstStyle/>
          <a:p>
            <a:r>
              <a:rPr lang="en-AU" dirty="0" smtClean="0"/>
              <a:t>Source: http://amow.boardofstudies.nsw.edu.au/module4/module4summary.html</a:t>
            </a:r>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How can you appropriately acknowledge the support of others? </a:t>
            </a:r>
            <a:br>
              <a:rPr lang="en-AU" b="1" dirty="0" smtClean="0"/>
            </a:b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This </a:t>
            </a:r>
            <a:r>
              <a:rPr lang="en-AU" dirty="0" smtClean="0"/>
              <a:t>really is about respect - respect for the ideas of others and not claiming others' work as your own. There is no problem referring to the ideas of others as long as you acknowledge them appropriately. You need to be clear about your referencing, the way in which you acknowledge others' work and/or ideas and the way in which you cite your sources, whether they are written or not.</a:t>
            </a:r>
          </a:p>
          <a:p>
            <a:r>
              <a:rPr lang="en-AU" b="1" dirty="0" smtClean="0"/>
              <a:t>What do you need to cite when working in groups? </a:t>
            </a:r>
          </a:p>
          <a:p>
            <a:endParaRPr lang="en-AU" dirty="0" smtClean="0"/>
          </a:p>
          <a:p>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http://amow.boardofstudies.nsw.edu.au/module4/module4summary.html</a:t>
            </a:r>
            <a:endParaRPr lang="en-AU"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56&quot;&gt;&lt;object type=&quot;3&quot; unique_id=&quot;10057&quot;&gt;&lt;property id=&quot;20148&quot; value=&quot;5&quot;/&gt;&lt;property id=&quot;20300&quot; value=&quot;Slide 1 - &amp;quot;All My Own Work: &amp;amp;#x09;&amp;#x0D;&amp;#x0A;&amp;quot;&quot;/&gt;&lt;property id=&quot;20307&quot; value=&quot;256&quot;/&gt;&lt;/object&gt;&lt;object type=&quot;3&quot; unique_id=&quot;10058&quot;&gt;&lt;property id=&quot;20148&quot; value=&quot;5&quot;/&gt;&lt;property id=&quot;20300&quot; value=&quot;Slide 2 - &amp;quot;Working with others&amp;#x0D;&amp;#x0A;&amp;quot;&quot;/&gt;&lt;property id=&quot;20307&quot; value=&quot;260&quot;/&gt;&lt;/object&gt;&lt;object type=&quot;3&quot; unique_id=&quot;10060&quot;&gt;&lt;property id=&quot;20148&quot; value=&quot;5&quot;/&gt;&lt;property id=&quot;20300&quot; value=&quot;Slide 4 - &amp;quot;&amp;#x0D;&amp;#x0A;Copying&amp;#x0D;&amp;#x0A;&amp;#x0D;&amp;#x0A;&amp;quot;&quot;/&gt;&lt;property id=&quot;20307&quot; value=&quot;262&quot;/&gt;&lt;/object&gt;&lt;object type=&quot;3&quot; unique_id=&quot;10063&quot;&gt;&lt;property id=&quot;20148&quot; value=&quot;5&quot;/&gt;&lt;property id=&quot;20300&quot; value=&quot;Slide 5 - &amp;quot;Copying continued&amp;quot;&quot;/&gt;&lt;property id=&quot;20307&quot; value=&quot;266&quot;/&gt;&lt;/object&gt;&lt;object type=&quot;3&quot; unique_id=&quot;10064&quot;&gt;&lt;property id=&quot;20148&quot; value=&quot;5&quot;/&gt;&lt;property id=&quot;20300&quot; value=&quot;Slide 6 - &amp;quot;Collusion&amp;#x0D;&amp;#x0A;&amp;quot;&quot;/&gt;&lt;property id=&quot;20307&quot; value=&quot;265&quot;/&gt;&lt;/object&gt;&lt;object type=&quot;3&quot; unique_id=&quot;10073&quot;&gt;&lt;property id=&quot;20148&quot; value=&quot;5&quot;/&gt;&lt;property id=&quot;20300&quot; value=&quot;Slide 7 - &amp;quot;Tips and hints&amp;#x0D;&amp;#x0A;&amp;quot;&quot;/&gt;&lt;property id=&quot;20307&quot; value=&quot;261&quot;/&gt;&lt;/object&gt;&lt;object type=&quot;3&quot; unique_id=&quot;10313&quot;&gt;&lt;property id=&quot;20148&quot; value=&quot;5&quot;/&gt;&lt;property id=&quot;20300&quot; value=&quot;Slide 3 - &amp;quot;Collaborative learning&amp;#x0D;&amp;#x0A;&amp;quot;&quot;/&gt;&lt;property id=&quot;20307&quot; value=&quot;267&quot;/&gt;&lt;/object&gt;&lt;object type=&quot;3&quot; unique_id=&quot;10314&quot;&gt;&lt;property id=&quot;20148&quot; value=&quot;5&quot;/&gt;&lt;property id=&quot;20300&quot; value=&quot;Slide 8 - &amp;quot;Is it appropriate for students to seek assistance from others with their assignments? &amp;#x0D;&amp;#x0A;&amp;quot;&quot;/&gt;&lt;property id=&quot;20307&quot; value=&quot;268&quot;/&gt;&lt;/object&gt;&lt;object type=&quot;3&quot; unique_id=&quot;10315&quot;&gt;&lt;property id=&quot;20148&quot; value=&quot;5&quot;/&gt;&lt;property id=&quot;20300&quot; value=&quot;Slide 9 - &amp;quot;How can you appropriately acknowledge the support of others? &amp;#x0D;&amp;#x0A;&amp;quot;&quot;/&gt;&lt;property id=&quot;20307&quot; value=&quot;269&quot;/&gt;&lt;/object&gt;&lt;object type=&quot;3&quot; unique_id=&quot;10316&quot;&gt;&lt;property id=&quot;20148&quot; value=&quot;5&quot;/&gt;&lt;property id=&quot;20300&quot; value=&quot;Slide 10 - &amp;quot;The following types of source materials should be acknowledged:&amp;quot;&quot;/&gt;&lt;property id=&quot;20307&quot; value=&quot;270&quot;/&gt;&lt;/object&gt;&lt;object type=&quot;3&quot; unique_id=&quot;10317&quot;&gt;&lt;property id=&quot;20148&quot; value=&quot;5&quot;/&gt;&lt;property id=&quot;20300&quot; value=&quot;Slide 11 - &amp;quot; Sources  that do not need to be acknowledged:&amp;#x0D;&amp;#x0A;&amp;quot;&quot;/&gt;&lt;property id=&quot;20307&quot; value=&quot;271&quot;/&gt;&lt;/object&gt;&lt;object type=&quot;3&quot; unique_id=&quot;10318&quot;&gt;&lt;property id=&quot;20148&quot; value=&quot;5&quot;/&gt;&lt;property id=&quot;20300&quot; value=&quot;Slide 12 - &amp;quot;What are the benefits of producing your own work? &amp;#x0D;&amp;#x0A;&amp;quot;&quot;/&gt;&lt;property id=&quot;20307&quot; value=&quot;272&quot;/&gt;&lt;/object&gt;&lt;object type=&quot;3&quot; unique_id=&quot;10319&quot;&gt;&lt;property id=&quot;20148&quot; value=&quot;5&quot;/&gt;&lt;property id=&quot;20300&quot; value=&quot;Slide 13 - &amp;quot;Strategies for appropriate collaboration in a group ? &amp;#x0D;&amp;#x0A;&amp;quot;&quot;/&gt;&lt;property id=&quot;20307&quot; value=&quot;273&quot;/&gt;&lt;/object&gt;&lt;/object&gt;&lt;object type=&quot;8&quot; unique_id=&quot;1009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1436</Words>
  <Application>Microsoft Office PowerPoint</Application>
  <PresentationFormat>On-screen Show (4:3)</PresentationFormat>
  <Paragraphs>94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All My Own Work:   </vt:lpstr>
      <vt:lpstr>Working with others </vt:lpstr>
      <vt:lpstr>Collaborative learning </vt:lpstr>
      <vt:lpstr> Copying  </vt:lpstr>
      <vt:lpstr>Copying continued</vt:lpstr>
      <vt:lpstr>Collusion </vt:lpstr>
      <vt:lpstr>Tips and hints </vt:lpstr>
      <vt:lpstr>Is it appropriate for students to seek assistance from others with their assignments?  </vt:lpstr>
      <vt:lpstr>How can you appropriately acknowledge the support of others?  </vt:lpstr>
      <vt:lpstr>The following types of source materials should be acknowledged:</vt:lpstr>
      <vt:lpstr> Sources  that do not need to be acknowledged: </vt:lpstr>
      <vt:lpstr>What are the benefits of producing your own work?  </vt:lpstr>
      <vt:lpstr>Strategies for appropriate collaboration in a group ?  </vt:lpstr>
    </vt:vector>
  </TitlesOfParts>
  <Company>DET NSW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My Own Work:</dc:title>
  <dc:creator>Cross</dc:creator>
  <cp:lastModifiedBy>Cross</cp:lastModifiedBy>
  <cp:revision>23</cp:revision>
  <dcterms:created xsi:type="dcterms:W3CDTF">2012-12-11T01:21:25Z</dcterms:created>
  <dcterms:modified xsi:type="dcterms:W3CDTF">2013-08-19T05:05:44Z</dcterms:modified>
</cp:coreProperties>
</file>