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60" r:id="rId3"/>
    <p:sldId id="263" r:id="rId4"/>
    <p:sldId id="268" r:id="rId5"/>
    <p:sldId id="276" r:id="rId6"/>
    <p:sldId id="273" r:id="rId7"/>
    <p:sldId id="274" r:id="rId8"/>
    <p:sldId id="275" r:id="rId9"/>
    <p:sldId id="266" r:id="rId10"/>
    <p:sldId id="265" r:id="rId11"/>
    <p:sldId id="257" r:id="rId12"/>
    <p:sldId id="264" r:id="rId13"/>
    <p:sldId id="269" r:id="rId14"/>
    <p:sldId id="270" r:id="rId15"/>
    <p:sldId id="271" r:id="rId16"/>
    <p:sldId id="272" r:id="rId17"/>
    <p:sldId id="258" r:id="rId18"/>
    <p:sldId id="259" r:id="rId19"/>
    <p:sldId id="261" r:id="rId20"/>
  </p:sldIdLst>
  <p:sldSz cx="9144000" cy="6858000" type="screen4x3"/>
  <p:notesSz cx="6858000" cy="9144000"/>
  <p:custDataLst>
    <p:tags r:id="rId2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1" d="100"/>
          <a:sy n="61" d="100"/>
        </p:scale>
        <p:origin x="-140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446413-CAEB-49E9-83A9-53B513D9319A}" type="datetimeFigureOut">
              <a:rPr lang="en-AU" smtClean="0"/>
              <a:pPr/>
              <a:t>21/08/2013</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7AEECB-FBCF-4B29-92A6-1725EB984A24}" type="slidenum">
              <a:rPr lang="en-AU" smtClean="0"/>
              <a:pPr/>
              <a:t>‹#›</a:t>
            </a:fld>
            <a:endParaRPr lang="en-A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53979EE8-4FD0-4496-816D-5CD7E02F1394}" type="datetime1">
              <a:rPr lang="en-AU" smtClean="0"/>
              <a:pPr/>
              <a:t>21/08/2013</a:t>
            </a:fld>
            <a:endParaRPr lang="en-AU"/>
          </a:p>
        </p:txBody>
      </p:sp>
      <p:sp>
        <p:nvSpPr>
          <p:cNvPr id="5" name="Footer Placeholder 4"/>
          <p:cNvSpPr>
            <a:spLocks noGrp="1"/>
          </p:cNvSpPr>
          <p:nvPr>
            <p:ph type="ftr" sz="quarter" idx="11"/>
          </p:nvPr>
        </p:nvSpPr>
        <p:spPr/>
        <p:txBody>
          <a:bodyPr/>
          <a:lstStyle/>
          <a:p>
            <a:r>
              <a:rPr lang="en-AU" smtClean="0"/>
              <a:t>Source: http://amow.boardofstudies.nsw.edu.au/module4/module4summary.html</a:t>
            </a:r>
            <a:endParaRPr lang="en-AU"/>
          </a:p>
        </p:txBody>
      </p:sp>
      <p:sp>
        <p:nvSpPr>
          <p:cNvPr id="6" name="Slide Number Placeholder 5"/>
          <p:cNvSpPr>
            <a:spLocks noGrp="1"/>
          </p:cNvSpPr>
          <p:nvPr>
            <p:ph type="sldNum" sz="quarter" idx="12"/>
          </p:nvPr>
        </p:nvSpPr>
        <p:spPr/>
        <p:txBody>
          <a:bodyPr/>
          <a:lstStyle/>
          <a:p>
            <a:fld id="{E8494E88-7C7A-428A-B494-5DA552067585}" type="slidenum">
              <a:rPr lang="en-AU" smtClean="0"/>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37D9EE71-BF22-4997-95C5-36FBE2E3A0FA}" type="datetime1">
              <a:rPr lang="en-AU" smtClean="0"/>
              <a:pPr/>
              <a:t>21/08/2013</a:t>
            </a:fld>
            <a:endParaRPr lang="en-AU"/>
          </a:p>
        </p:txBody>
      </p:sp>
      <p:sp>
        <p:nvSpPr>
          <p:cNvPr id="5" name="Footer Placeholder 4"/>
          <p:cNvSpPr>
            <a:spLocks noGrp="1"/>
          </p:cNvSpPr>
          <p:nvPr>
            <p:ph type="ftr" sz="quarter" idx="11"/>
          </p:nvPr>
        </p:nvSpPr>
        <p:spPr/>
        <p:txBody>
          <a:bodyPr/>
          <a:lstStyle/>
          <a:p>
            <a:r>
              <a:rPr lang="en-AU" smtClean="0"/>
              <a:t>Source: http://amow.boardofstudies.nsw.edu.au/module4/module4summary.html</a:t>
            </a:r>
            <a:endParaRPr lang="en-AU"/>
          </a:p>
        </p:txBody>
      </p:sp>
      <p:sp>
        <p:nvSpPr>
          <p:cNvPr id="6" name="Slide Number Placeholder 5"/>
          <p:cNvSpPr>
            <a:spLocks noGrp="1"/>
          </p:cNvSpPr>
          <p:nvPr>
            <p:ph type="sldNum" sz="quarter" idx="12"/>
          </p:nvPr>
        </p:nvSpPr>
        <p:spPr/>
        <p:txBody>
          <a:bodyPr/>
          <a:lstStyle/>
          <a:p>
            <a:fld id="{E8494E88-7C7A-428A-B494-5DA552067585}" type="slidenum">
              <a:rPr lang="en-AU" smtClean="0"/>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C528C577-AF73-4465-93AE-2E7EF8DC6686}" type="datetime1">
              <a:rPr lang="en-AU" smtClean="0"/>
              <a:pPr/>
              <a:t>21/08/2013</a:t>
            </a:fld>
            <a:endParaRPr lang="en-AU"/>
          </a:p>
        </p:txBody>
      </p:sp>
      <p:sp>
        <p:nvSpPr>
          <p:cNvPr id="5" name="Footer Placeholder 4"/>
          <p:cNvSpPr>
            <a:spLocks noGrp="1"/>
          </p:cNvSpPr>
          <p:nvPr>
            <p:ph type="ftr" sz="quarter" idx="11"/>
          </p:nvPr>
        </p:nvSpPr>
        <p:spPr/>
        <p:txBody>
          <a:bodyPr/>
          <a:lstStyle/>
          <a:p>
            <a:r>
              <a:rPr lang="en-AU" smtClean="0"/>
              <a:t>Source: http://amow.boardofstudies.nsw.edu.au/module4/module4summary.html</a:t>
            </a:r>
            <a:endParaRPr lang="en-AU"/>
          </a:p>
        </p:txBody>
      </p:sp>
      <p:sp>
        <p:nvSpPr>
          <p:cNvPr id="6" name="Slide Number Placeholder 5"/>
          <p:cNvSpPr>
            <a:spLocks noGrp="1"/>
          </p:cNvSpPr>
          <p:nvPr>
            <p:ph type="sldNum" sz="quarter" idx="12"/>
          </p:nvPr>
        </p:nvSpPr>
        <p:spPr/>
        <p:txBody>
          <a:bodyPr/>
          <a:lstStyle/>
          <a:p>
            <a:fld id="{E8494E88-7C7A-428A-B494-5DA552067585}" type="slidenum">
              <a:rPr lang="en-AU" smtClean="0"/>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43D44657-6731-4C7A-84B9-2169459E9B3E}" type="datetime1">
              <a:rPr lang="en-AU" smtClean="0"/>
              <a:pPr/>
              <a:t>21/08/2013</a:t>
            </a:fld>
            <a:endParaRPr lang="en-AU"/>
          </a:p>
        </p:txBody>
      </p:sp>
      <p:sp>
        <p:nvSpPr>
          <p:cNvPr id="5" name="Footer Placeholder 4"/>
          <p:cNvSpPr>
            <a:spLocks noGrp="1"/>
          </p:cNvSpPr>
          <p:nvPr>
            <p:ph type="ftr" sz="quarter" idx="11"/>
          </p:nvPr>
        </p:nvSpPr>
        <p:spPr/>
        <p:txBody>
          <a:bodyPr/>
          <a:lstStyle/>
          <a:p>
            <a:r>
              <a:rPr lang="en-AU" smtClean="0"/>
              <a:t>Source: http://amow.boardofstudies.nsw.edu.au/module4/module4summary.html</a:t>
            </a:r>
            <a:endParaRPr lang="en-AU"/>
          </a:p>
        </p:txBody>
      </p:sp>
      <p:sp>
        <p:nvSpPr>
          <p:cNvPr id="6" name="Slide Number Placeholder 5"/>
          <p:cNvSpPr>
            <a:spLocks noGrp="1"/>
          </p:cNvSpPr>
          <p:nvPr>
            <p:ph type="sldNum" sz="quarter" idx="12"/>
          </p:nvPr>
        </p:nvSpPr>
        <p:spPr/>
        <p:txBody>
          <a:bodyPr/>
          <a:lstStyle/>
          <a:p>
            <a:fld id="{E8494E88-7C7A-428A-B494-5DA552067585}" type="slidenum">
              <a:rPr lang="en-AU" smtClean="0"/>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183218-F387-4632-8815-44CE2806DE12}" type="datetime1">
              <a:rPr lang="en-AU" smtClean="0"/>
              <a:pPr/>
              <a:t>21/08/2013</a:t>
            </a:fld>
            <a:endParaRPr lang="en-AU"/>
          </a:p>
        </p:txBody>
      </p:sp>
      <p:sp>
        <p:nvSpPr>
          <p:cNvPr id="5" name="Footer Placeholder 4"/>
          <p:cNvSpPr>
            <a:spLocks noGrp="1"/>
          </p:cNvSpPr>
          <p:nvPr>
            <p:ph type="ftr" sz="quarter" idx="11"/>
          </p:nvPr>
        </p:nvSpPr>
        <p:spPr/>
        <p:txBody>
          <a:bodyPr/>
          <a:lstStyle/>
          <a:p>
            <a:r>
              <a:rPr lang="en-AU" smtClean="0"/>
              <a:t>Source: http://amow.boardofstudies.nsw.edu.au/module4/module4summary.html</a:t>
            </a:r>
            <a:endParaRPr lang="en-AU"/>
          </a:p>
        </p:txBody>
      </p:sp>
      <p:sp>
        <p:nvSpPr>
          <p:cNvPr id="6" name="Slide Number Placeholder 5"/>
          <p:cNvSpPr>
            <a:spLocks noGrp="1"/>
          </p:cNvSpPr>
          <p:nvPr>
            <p:ph type="sldNum" sz="quarter" idx="12"/>
          </p:nvPr>
        </p:nvSpPr>
        <p:spPr/>
        <p:txBody>
          <a:bodyPr/>
          <a:lstStyle/>
          <a:p>
            <a:fld id="{E8494E88-7C7A-428A-B494-5DA552067585}" type="slidenum">
              <a:rPr lang="en-AU" smtClean="0"/>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D4BF7ABE-2BCA-4208-9F65-27CD33286E6F}" type="datetime1">
              <a:rPr lang="en-AU" smtClean="0"/>
              <a:pPr/>
              <a:t>21/08/2013</a:t>
            </a:fld>
            <a:endParaRPr lang="en-AU"/>
          </a:p>
        </p:txBody>
      </p:sp>
      <p:sp>
        <p:nvSpPr>
          <p:cNvPr id="6" name="Footer Placeholder 5"/>
          <p:cNvSpPr>
            <a:spLocks noGrp="1"/>
          </p:cNvSpPr>
          <p:nvPr>
            <p:ph type="ftr" sz="quarter" idx="11"/>
          </p:nvPr>
        </p:nvSpPr>
        <p:spPr/>
        <p:txBody>
          <a:bodyPr/>
          <a:lstStyle/>
          <a:p>
            <a:r>
              <a:rPr lang="en-AU" smtClean="0"/>
              <a:t>Source: http://amow.boardofstudies.nsw.edu.au/module4/module4summary.html</a:t>
            </a:r>
            <a:endParaRPr lang="en-AU"/>
          </a:p>
        </p:txBody>
      </p:sp>
      <p:sp>
        <p:nvSpPr>
          <p:cNvPr id="7" name="Slide Number Placeholder 6"/>
          <p:cNvSpPr>
            <a:spLocks noGrp="1"/>
          </p:cNvSpPr>
          <p:nvPr>
            <p:ph type="sldNum" sz="quarter" idx="12"/>
          </p:nvPr>
        </p:nvSpPr>
        <p:spPr/>
        <p:txBody>
          <a:bodyPr/>
          <a:lstStyle/>
          <a:p>
            <a:fld id="{E8494E88-7C7A-428A-B494-5DA552067585}" type="slidenum">
              <a:rPr lang="en-AU" smtClean="0"/>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3C988AA0-3447-4717-BE96-ED2B78641EA3}" type="datetime1">
              <a:rPr lang="en-AU" smtClean="0"/>
              <a:pPr/>
              <a:t>21/08/2013</a:t>
            </a:fld>
            <a:endParaRPr lang="en-AU"/>
          </a:p>
        </p:txBody>
      </p:sp>
      <p:sp>
        <p:nvSpPr>
          <p:cNvPr id="8" name="Footer Placeholder 7"/>
          <p:cNvSpPr>
            <a:spLocks noGrp="1"/>
          </p:cNvSpPr>
          <p:nvPr>
            <p:ph type="ftr" sz="quarter" idx="11"/>
          </p:nvPr>
        </p:nvSpPr>
        <p:spPr/>
        <p:txBody>
          <a:bodyPr/>
          <a:lstStyle/>
          <a:p>
            <a:r>
              <a:rPr lang="en-AU" smtClean="0"/>
              <a:t>Source: http://amow.boardofstudies.nsw.edu.au/module4/module4summary.html</a:t>
            </a:r>
            <a:endParaRPr lang="en-AU"/>
          </a:p>
        </p:txBody>
      </p:sp>
      <p:sp>
        <p:nvSpPr>
          <p:cNvPr id="9" name="Slide Number Placeholder 8"/>
          <p:cNvSpPr>
            <a:spLocks noGrp="1"/>
          </p:cNvSpPr>
          <p:nvPr>
            <p:ph type="sldNum" sz="quarter" idx="12"/>
          </p:nvPr>
        </p:nvSpPr>
        <p:spPr/>
        <p:txBody>
          <a:bodyPr/>
          <a:lstStyle/>
          <a:p>
            <a:fld id="{E8494E88-7C7A-428A-B494-5DA552067585}" type="slidenum">
              <a:rPr lang="en-AU" smtClean="0"/>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7E329ED5-E58B-48C6-8F06-689109947DB2}" type="datetime1">
              <a:rPr lang="en-AU" smtClean="0"/>
              <a:pPr/>
              <a:t>21/08/2013</a:t>
            </a:fld>
            <a:endParaRPr lang="en-AU"/>
          </a:p>
        </p:txBody>
      </p:sp>
      <p:sp>
        <p:nvSpPr>
          <p:cNvPr id="4" name="Footer Placeholder 3"/>
          <p:cNvSpPr>
            <a:spLocks noGrp="1"/>
          </p:cNvSpPr>
          <p:nvPr>
            <p:ph type="ftr" sz="quarter" idx="11"/>
          </p:nvPr>
        </p:nvSpPr>
        <p:spPr/>
        <p:txBody>
          <a:bodyPr/>
          <a:lstStyle/>
          <a:p>
            <a:r>
              <a:rPr lang="en-AU" smtClean="0"/>
              <a:t>Source: http://amow.boardofstudies.nsw.edu.au/module4/module4summary.html</a:t>
            </a:r>
            <a:endParaRPr lang="en-AU"/>
          </a:p>
        </p:txBody>
      </p:sp>
      <p:sp>
        <p:nvSpPr>
          <p:cNvPr id="5" name="Slide Number Placeholder 4"/>
          <p:cNvSpPr>
            <a:spLocks noGrp="1"/>
          </p:cNvSpPr>
          <p:nvPr>
            <p:ph type="sldNum" sz="quarter" idx="12"/>
          </p:nvPr>
        </p:nvSpPr>
        <p:spPr/>
        <p:txBody>
          <a:bodyPr/>
          <a:lstStyle/>
          <a:p>
            <a:fld id="{E8494E88-7C7A-428A-B494-5DA552067585}" type="slidenum">
              <a:rPr lang="en-AU" smtClean="0"/>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C2AA76-8BBC-4AB3-A932-187E6CCBFDC4}" type="datetime1">
              <a:rPr lang="en-AU" smtClean="0"/>
              <a:pPr/>
              <a:t>21/08/2013</a:t>
            </a:fld>
            <a:endParaRPr lang="en-AU"/>
          </a:p>
        </p:txBody>
      </p:sp>
      <p:sp>
        <p:nvSpPr>
          <p:cNvPr id="3" name="Footer Placeholder 2"/>
          <p:cNvSpPr>
            <a:spLocks noGrp="1"/>
          </p:cNvSpPr>
          <p:nvPr>
            <p:ph type="ftr" sz="quarter" idx="11"/>
          </p:nvPr>
        </p:nvSpPr>
        <p:spPr/>
        <p:txBody>
          <a:bodyPr/>
          <a:lstStyle/>
          <a:p>
            <a:r>
              <a:rPr lang="en-AU" smtClean="0"/>
              <a:t>Source: http://amow.boardofstudies.nsw.edu.au/module4/module4summary.html</a:t>
            </a:r>
            <a:endParaRPr lang="en-AU"/>
          </a:p>
        </p:txBody>
      </p:sp>
      <p:sp>
        <p:nvSpPr>
          <p:cNvPr id="4" name="Slide Number Placeholder 3"/>
          <p:cNvSpPr>
            <a:spLocks noGrp="1"/>
          </p:cNvSpPr>
          <p:nvPr>
            <p:ph type="sldNum" sz="quarter" idx="12"/>
          </p:nvPr>
        </p:nvSpPr>
        <p:spPr/>
        <p:txBody>
          <a:bodyPr/>
          <a:lstStyle/>
          <a:p>
            <a:fld id="{E8494E88-7C7A-428A-B494-5DA552067585}" type="slidenum">
              <a:rPr lang="en-AU" smtClean="0"/>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E2ABF0-4890-4B06-88F5-C77F0E0BD676}" type="datetime1">
              <a:rPr lang="en-AU" smtClean="0"/>
              <a:pPr/>
              <a:t>21/08/2013</a:t>
            </a:fld>
            <a:endParaRPr lang="en-AU"/>
          </a:p>
        </p:txBody>
      </p:sp>
      <p:sp>
        <p:nvSpPr>
          <p:cNvPr id="6" name="Footer Placeholder 5"/>
          <p:cNvSpPr>
            <a:spLocks noGrp="1"/>
          </p:cNvSpPr>
          <p:nvPr>
            <p:ph type="ftr" sz="quarter" idx="11"/>
          </p:nvPr>
        </p:nvSpPr>
        <p:spPr/>
        <p:txBody>
          <a:bodyPr/>
          <a:lstStyle/>
          <a:p>
            <a:r>
              <a:rPr lang="en-AU" smtClean="0"/>
              <a:t>Source: http://amow.boardofstudies.nsw.edu.au/module4/module4summary.html</a:t>
            </a:r>
            <a:endParaRPr lang="en-AU"/>
          </a:p>
        </p:txBody>
      </p:sp>
      <p:sp>
        <p:nvSpPr>
          <p:cNvPr id="7" name="Slide Number Placeholder 6"/>
          <p:cNvSpPr>
            <a:spLocks noGrp="1"/>
          </p:cNvSpPr>
          <p:nvPr>
            <p:ph type="sldNum" sz="quarter" idx="12"/>
          </p:nvPr>
        </p:nvSpPr>
        <p:spPr/>
        <p:txBody>
          <a:bodyPr/>
          <a:lstStyle/>
          <a:p>
            <a:fld id="{E8494E88-7C7A-428A-B494-5DA552067585}" type="slidenum">
              <a:rPr lang="en-AU" smtClean="0"/>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F2FA4C-0F02-49D2-A7CA-EB8B5F21E10B}" type="datetime1">
              <a:rPr lang="en-AU" smtClean="0"/>
              <a:pPr/>
              <a:t>21/08/2013</a:t>
            </a:fld>
            <a:endParaRPr lang="en-AU"/>
          </a:p>
        </p:txBody>
      </p:sp>
      <p:sp>
        <p:nvSpPr>
          <p:cNvPr id="6" name="Footer Placeholder 5"/>
          <p:cNvSpPr>
            <a:spLocks noGrp="1"/>
          </p:cNvSpPr>
          <p:nvPr>
            <p:ph type="ftr" sz="quarter" idx="11"/>
          </p:nvPr>
        </p:nvSpPr>
        <p:spPr/>
        <p:txBody>
          <a:bodyPr/>
          <a:lstStyle/>
          <a:p>
            <a:r>
              <a:rPr lang="en-AU" smtClean="0"/>
              <a:t>Source: http://amow.boardofstudies.nsw.edu.au/module4/module4summary.html</a:t>
            </a:r>
            <a:endParaRPr lang="en-AU"/>
          </a:p>
        </p:txBody>
      </p:sp>
      <p:sp>
        <p:nvSpPr>
          <p:cNvPr id="7" name="Slide Number Placeholder 6"/>
          <p:cNvSpPr>
            <a:spLocks noGrp="1"/>
          </p:cNvSpPr>
          <p:nvPr>
            <p:ph type="sldNum" sz="quarter" idx="12"/>
          </p:nvPr>
        </p:nvSpPr>
        <p:spPr/>
        <p:txBody>
          <a:bodyPr/>
          <a:lstStyle/>
          <a:p>
            <a:fld id="{E8494E88-7C7A-428A-B494-5DA552067585}" type="slidenum">
              <a:rPr lang="en-AU" smtClean="0"/>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328255-47DF-41F3-8A18-6B3662A3C45D}" type="datetime1">
              <a:rPr lang="en-AU" smtClean="0"/>
              <a:pPr/>
              <a:t>21/08/2013</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AU" smtClean="0"/>
              <a:t>Source: http://amow.boardofstudies.nsw.edu.au/module4/module4summary.html</a:t>
            </a:r>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494E88-7C7A-428A-B494-5DA552067585}" type="slidenum">
              <a:rPr lang="en-AU" smtClean="0"/>
              <a:pPr/>
              <a:t>‹#›</a:t>
            </a:fld>
            <a:endParaRPr lang="en-A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apra.com.au/"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copyright.com.au/Quicklinks/Frequently_Asked_Questions/Frequently_Asked_Questions.asp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764704"/>
            <a:ext cx="7772400" cy="1470025"/>
          </a:xfrm>
        </p:spPr>
        <p:txBody>
          <a:bodyPr>
            <a:normAutofit/>
          </a:bodyPr>
          <a:lstStyle/>
          <a:p>
            <a:r>
              <a:rPr lang="en-AU" b="1" dirty="0">
                <a:ea typeface="Calibri"/>
                <a:cs typeface="Times New Roman"/>
              </a:rPr>
              <a:t>All My Own Work: 	</a:t>
            </a:r>
            <a:r>
              <a:rPr lang="en-AU" dirty="0">
                <a:ea typeface="Calibri"/>
                <a:cs typeface="Times New Roman"/>
              </a:rPr>
              <a:t/>
            </a:r>
            <a:br>
              <a:rPr lang="en-AU" dirty="0">
                <a:ea typeface="Calibri"/>
                <a:cs typeface="Times New Roman"/>
              </a:rPr>
            </a:br>
            <a:endParaRPr lang="en-AU" dirty="0"/>
          </a:p>
        </p:txBody>
      </p:sp>
      <p:sp>
        <p:nvSpPr>
          <p:cNvPr id="3" name="Subtitle 2"/>
          <p:cNvSpPr>
            <a:spLocks noGrp="1"/>
          </p:cNvSpPr>
          <p:nvPr>
            <p:ph type="subTitle" idx="1"/>
          </p:nvPr>
        </p:nvSpPr>
        <p:spPr>
          <a:xfrm>
            <a:off x="1331640" y="2636912"/>
            <a:ext cx="6400800" cy="1752600"/>
          </a:xfrm>
        </p:spPr>
        <p:txBody>
          <a:bodyPr/>
          <a:lstStyle/>
          <a:p>
            <a:r>
              <a:rPr lang="en-AU" sz="4800" b="1" dirty="0" smtClean="0">
                <a:ea typeface="Calibri"/>
                <a:cs typeface="Times New Roman"/>
              </a:rPr>
              <a:t>Module </a:t>
            </a:r>
            <a:r>
              <a:rPr lang="en-AU" sz="4800" b="1" dirty="0" smtClean="0">
                <a:ea typeface="Calibri"/>
                <a:cs typeface="Times New Roman"/>
              </a:rPr>
              <a:t>4:</a:t>
            </a:r>
            <a:r>
              <a:rPr lang="en-AU" sz="4800" b="1" dirty="0" smtClean="0">
                <a:ea typeface="Calibri"/>
                <a:cs typeface="Calibri"/>
              </a:rPr>
              <a:t>    </a:t>
            </a:r>
            <a:r>
              <a:rPr lang="en-AU" sz="4800" b="1" dirty="0" smtClean="0">
                <a:ea typeface="Times New Roman"/>
                <a:cs typeface="Calibri"/>
              </a:rPr>
              <a:t>Copyright</a:t>
            </a:r>
            <a:endParaRPr lang="en-AU" sz="4800" dirty="0"/>
          </a:p>
        </p:txBody>
      </p:sp>
      <p:sp>
        <p:nvSpPr>
          <p:cNvPr id="4" name="Footer Placeholder 3"/>
          <p:cNvSpPr>
            <a:spLocks noGrp="1"/>
          </p:cNvSpPr>
          <p:nvPr>
            <p:ph type="ftr" sz="quarter" idx="11"/>
          </p:nvPr>
        </p:nvSpPr>
        <p:spPr/>
        <p:txBody>
          <a:bodyPr/>
          <a:lstStyle/>
          <a:p>
            <a:r>
              <a:rPr lang="en-AU" smtClean="0"/>
              <a:t>Source: http://amow.boardofstudies.nsw.edu.au/module4/module4summary.html</a:t>
            </a:r>
            <a:endParaRPr lang="en-AU"/>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b="1" dirty="0" smtClean="0"/>
              <a:t>Consider these situations</a:t>
            </a:r>
            <a:endParaRPr lang="en-AU" dirty="0"/>
          </a:p>
        </p:txBody>
      </p:sp>
      <p:sp>
        <p:nvSpPr>
          <p:cNvPr id="3" name="Content Placeholder 2"/>
          <p:cNvSpPr>
            <a:spLocks noGrp="1"/>
          </p:cNvSpPr>
          <p:nvPr>
            <p:ph idx="1"/>
          </p:nvPr>
        </p:nvSpPr>
        <p:spPr/>
        <p:txBody>
          <a:bodyPr>
            <a:normAutofit fontScale="55000" lnSpcReduction="20000"/>
          </a:bodyPr>
          <a:lstStyle/>
          <a:p>
            <a:r>
              <a:rPr lang="en-AU" b="1" u="sng" dirty="0" smtClean="0"/>
              <a:t>Q: </a:t>
            </a:r>
            <a:r>
              <a:rPr lang="en-AU" u="sng" dirty="0" smtClean="0"/>
              <a:t>Can you charge someone who wants to use your design as part of their work?</a:t>
            </a:r>
            <a:endParaRPr lang="en-AU" dirty="0" smtClean="0"/>
          </a:p>
          <a:p>
            <a:r>
              <a:rPr lang="en-AU" dirty="0" smtClean="0"/>
              <a:t>Yes, if a person contacts you to use some original art work or music from your web page, you can charge them money for using it, as well as giving them permission to use it. Naturally, they must acknowledge your work by naming you and your work. This acknowledgement is called attribution.</a:t>
            </a:r>
          </a:p>
          <a:p>
            <a:r>
              <a:rPr lang="en-AU" b="1" u="sng" dirty="0" smtClean="0"/>
              <a:t>Q: </a:t>
            </a:r>
            <a:r>
              <a:rPr lang="en-AU" u="sng" dirty="0" smtClean="0"/>
              <a:t>What are some common infringements of copyright?</a:t>
            </a:r>
            <a:endParaRPr lang="en-AU" dirty="0" smtClean="0"/>
          </a:p>
          <a:p>
            <a:r>
              <a:rPr lang="en-AU" dirty="0" smtClean="0"/>
              <a:t>Every time someone copies a video, DVD, film, logo or picture or pirates a CD or computer game without permission, they are stealing intellectual property and breaking copyright law. Everyone deserves the right to earn money from selling copies of their original work.</a:t>
            </a:r>
          </a:p>
          <a:p>
            <a:r>
              <a:rPr lang="en-AU" b="1" u="sng" dirty="0" smtClean="0"/>
              <a:t>Q: </a:t>
            </a:r>
            <a:r>
              <a:rPr lang="en-AU" u="sng" dirty="0" smtClean="0"/>
              <a:t>Is cultural copyright already in place to protect indigenous communities?</a:t>
            </a:r>
            <a:r>
              <a:rPr lang="en-AU" dirty="0"/>
              <a:t> Cultural copyright is not yet operational to protect the creative work of indigenous groups of artists, including Aboriginal Australians. The World Intellectual Property Organisation (WIPO) within the United Nations is hard at work drafting a future 'indigenous cultural productions' right. This will protect the work of groups of indigenous people and will also protect traditional designs. It is taking some time because copyright typically protects the original work of individuals, rather than the traditional work of groups.</a:t>
            </a:r>
            <a:endParaRPr lang="en-AU" dirty="0" smtClean="0"/>
          </a:p>
          <a:p>
            <a:endParaRPr lang="en-AU" dirty="0"/>
          </a:p>
        </p:txBody>
      </p:sp>
      <p:sp>
        <p:nvSpPr>
          <p:cNvPr id="4" name="Footer Placeholder 3"/>
          <p:cNvSpPr>
            <a:spLocks noGrp="1"/>
          </p:cNvSpPr>
          <p:nvPr>
            <p:ph type="ftr" sz="quarter" idx="11"/>
          </p:nvPr>
        </p:nvSpPr>
        <p:spPr/>
        <p:txBody>
          <a:bodyPr/>
          <a:lstStyle/>
          <a:p>
            <a:r>
              <a:rPr lang="en-AU" smtClean="0"/>
              <a:t>Source: http://amow.boardofstudies.nsw.edu.au/module4/module4summary.html</a:t>
            </a:r>
            <a:endParaRPr lang="en-AU"/>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smtClean="0">
                <a:solidFill>
                  <a:srgbClr val="000000"/>
                </a:solidFill>
                <a:ea typeface="Times New Roman"/>
                <a:cs typeface="Calibri"/>
              </a:rPr>
              <a:t>Copyright Act</a:t>
            </a:r>
            <a:r>
              <a:rPr lang="en-AU" dirty="0" smtClean="0">
                <a:ea typeface="Calibri"/>
                <a:cs typeface="Times New Roman"/>
              </a:rPr>
              <a:t/>
            </a:r>
            <a:br>
              <a:rPr lang="en-AU" dirty="0" smtClean="0">
                <a:ea typeface="Calibri"/>
                <a:cs typeface="Times New Roman"/>
              </a:rPr>
            </a:br>
            <a:endParaRPr lang="en-AU" dirty="0"/>
          </a:p>
        </p:txBody>
      </p:sp>
      <p:sp>
        <p:nvSpPr>
          <p:cNvPr id="3" name="Content Placeholder 2"/>
          <p:cNvSpPr>
            <a:spLocks noGrp="1"/>
          </p:cNvSpPr>
          <p:nvPr>
            <p:ph idx="1"/>
          </p:nvPr>
        </p:nvSpPr>
        <p:spPr/>
        <p:txBody>
          <a:bodyPr>
            <a:normAutofit fontScale="92500" lnSpcReduction="20000"/>
          </a:bodyPr>
          <a:lstStyle/>
          <a:p>
            <a:pPr lvl="0">
              <a:lnSpc>
                <a:spcPct val="115000"/>
              </a:lnSpc>
              <a:spcAft>
                <a:spcPts val="1000"/>
              </a:spcAft>
              <a:buSzPts val="1000"/>
              <a:buFont typeface="Symbol"/>
              <a:buChar char=""/>
              <a:tabLst>
                <a:tab pos="457200" algn="l"/>
              </a:tabLst>
            </a:pPr>
            <a:r>
              <a:rPr lang="en-AU" dirty="0" smtClean="0">
                <a:solidFill>
                  <a:srgbClr val="000000"/>
                </a:solidFill>
                <a:ea typeface="Times New Roman"/>
                <a:cs typeface="Calibri"/>
              </a:rPr>
              <a:t>The </a:t>
            </a:r>
            <a:r>
              <a:rPr lang="en-AU" dirty="0">
                <a:solidFill>
                  <a:srgbClr val="000000"/>
                </a:solidFill>
                <a:ea typeface="Times New Roman"/>
                <a:cs typeface="Calibri"/>
              </a:rPr>
              <a:t>Copyright Act 1968 legally grants and regulates the exclusive right of authors and creators in Australia to control the use of their work and their means to earn a living from their work.</a:t>
            </a:r>
            <a:endParaRPr lang="en-AU" dirty="0">
              <a:ea typeface="Calibri"/>
              <a:cs typeface="Times New Roman"/>
            </a:endParaRPr>
          </a:p>
          <a:p>
            <a:pPr lvl="0">
              <a:lnSpc>
                <a:spcPct val="115000"/>
              </a:lnSpc>
              <a:spcAft>
                <a:spcPts val="1000"/>
              </a:spcAft>
              <a:buSzPts val="1000"/>
              <a:buFont typeface="Symbol"/>
              <a:buChar char=""/>
              <a:tabLst>
                <a:tab pos="457200" algn="l"/>
              </a:tabLst>
            </a:pPr>
            <a:r>
              <a:rPr lang="en-AU" dirty="0">
                <a:solidFill>
                  <a:srgbClr val="000000"/>
                </a:solidFill>
                <a:ea typeface="Times New Roman"/>
                <a:cs typeface="Calibri"/>
              </a:rPr>
              <a:t>Copyright </a:t>
            </a:r>
            <a:r>
              <a:rPr lang="en-AU" dirty="0">
                <a:solidFill>
                  <a:srgbClr val="FF0000"/>
                </a:solidFill>
                <a:ea typeface="Times New Roman"/>
                <a:cs typeface="Calibri"/>
              </a:rPr>
              <a:t>applies to literary, musical, dramatic and artistic works</a:t>
            </a:r>
            <a:r>
              <a:rPr lang="en-AU" dirty="0">
                <a:solidFill>
                  <a:srgbClr val="000000"/>
                </a:solidFill>
                <a:ea typeface="Times New Roman"/>
                <a:cs typeface="Calibri"/>
              </a:rPr>
              <a:t> found in a wide range of media, including material found on the internet and on CDROMs.</a:t>
            </a:r>
            <a:endParaRPr lang="en-AU" dirty="0">
              <a:ea typeface="Calibri"/>
              <a:cs typeface="Times New Roman"/>
            </a:endParaRPr>
          </a:p>
          <a:p>
            <a:endParaRPr lang="en-AU" dirty="0"/>
          </a:p>
        </p:txBody>
      </p:sp>
      <p:sp>
        <p:nvSpPr>
          <p:cNvPr id="4" name="Footer Placeholder 3"/>
          <p:cNvSpPr>
            <a:spLocks noGrp="1"/>
          </p:cNvSpPr>
          <p:nvPr>
            <p:ph type="ftr" sz="quarter" idx="11"/>
          </p:nvPr>
        </p:nvSpPr>
        <p:spPr/>
        <p:txBody>
          <a:bodyPr/>
          <a:lstStyle/>
          <a:p>
            <a:r>
              <a:rPr lang="en-AU" smtClean="0"/>
              <a:t>Source: http://amow.boardofstudies.nsw.edu.au/module4/module4summary.html</a:t>
            </a:r>
            <a:endParaRPr lang="en-AU"/>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smtClean="0"/>
              <a:t>How does copyright work in a digital environment?</a:t>
            </a:r>
            <a:endParaRPr lang="en-AU" dirty="0"/>
          </a:p>
        </p:txBody>
      </p:sp>
      <p:sp>
        <p:nvSpPr>
          <p:cNvPr id="3" name="Content Placeholder 2"/>
          <p:cNvSpPr>
            <a:spLocks noGrp="1"/>
          </p:cNvSpPr>
          <p:nvPr>
            <p:ph idx="1"/>
          </p:nvPr>
        </p:nvSpPr>
        <p:spPr/>
        <p:txBody>
          <a:bodyPr>
            <a:normAutofit fontScale="62500" lnSpcReduction="20000"/>
          </a:bodyPr>
          <a:lstStyle/>
          <a:p>
            <a:r>
              <a:rPr lang="en-AU" dirty="0" smtClean="0"/>
              <a:t>Copyright </a:t>
            </a:r>
            <a:r>
              <a:rPr lang="en-AU" dirty="0"/>
              <a:t>works in the same way in a digital environment as it does with books. </a:t>
            </a:r>
          </a:p>
          <a:p>
            <a:r>
              <a:rPr lang="en-AU" dirty="0"/>
              <a:t>Similar copying limits apply in a digital environment.</a:t>
            </a:r>
          </a:p>
          <a:p>
            <a:r>
              <a:rPr lang="en-AU" dirty="0"/>
              <a:t>As a general rule, students should check for a copyright notice attached to any material on the internet. Just because it is online does not mean that it is copyright free.</a:t>
            </a:r>
          </a:p>
          <a:p>
            <a:r>
              <a:rPr lang="en-AU" dirty="0"/>
              <a:t>As copyright is internationally recognised and Australia, through various agreements and treaties, respects the copyright of other nations and they ours, material on overseas websites may also be copyright.</a:t>
            </a:r>
          </a:p>
          <a:p>
            <a:r>
              <a:rPr lang="en-AU" dirty="0"/>
              <a:t>The Copyright Act was amended in 2000 in response to the rapid growth of use of the internet. The Copyright Amendment (Digital Agenda) Act 2000 gives the owners of material on the internet certain exclusive rights. These include:</a:t>
            </a:r>
          </a:p>
          <a:p>
            <a:r>
              <a:rPr lang="en-AU" dirty="0"/>
              <a:t>the right to reproduce material</a:t>
            </a:r>
          </a:p>
          <a:p>
            <a:r>
              <a:rPr lang="en-AU" dirty="0"/>
              <a:t>the right to communicate the material to the public.</a:t>
            </a:r>
          </a:p>
          <a:p>
            <a:endParaRPr lang="en-AU" dirty="0"/>
          </a:p>
        </p:txBody>
      </p:sp>
      <p:sp>
        <p:nvSpPr>
          <p:cNvPr id="4" name="Footer Placeholder 3"/>
          <p:cNvSpPr>
            <a:spLocks noGrp="1"/>
          </p:cNvSpPr>
          <p:nvPr>
            <p:ph type="ftr" sz="quarter" idx="11"/>
          </p:nvPr>
        </p:nvSpPr>
        <p:spPr/>
        <p:txBody>
          <a:bodyPr/>
          <a:lstStyle/>
          <a:p>
            <a:r>
              <a:rPr lang="en-AU" smtClean="0"/>
              <a:t>Source: http://amow.boardofstudies.nsw.edu.au/module4/module4summary.html</a:t>
            </a:r>
            <a:endParaRPr lang="en-AU"/>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fontScale="55000" lnSpcReduction="20000"/>
          </a:bodyPr>
          <a:lstStyle/>
          <a:p>
            <a:r>
              <a:rPr lang="en-AU" b="1" u="sng" dirty="0" smtClean="0"/>
              <a:t>Q: </a:t>
            </a:r>
            <a:r>
              <a:rPr lang="en-AU" u="sng" dirty="0" smtClean="0"/>
              <a:t>What is a communication right?</a:t>
            </a:r>
            <a:endParaRPr lang="en-AU" dirty="0" smtClean="0"/>
          </a:p>
          <a:p>
            <a:r>
              <a:rPr lang="en-AU" dirty="0" smtClean="0"/>
              <a:t>A communication right is an extra right in addition to copyright associated with the internet. It relates to the online transmission of material and is usually controlled jointly by the author and the publisher.</a:t>
            </a:r>
          </a:p>
          <a:p>
            <a:r>
              <a:rPr lang="en-AU" b="1" u="sng" dirty="0" smtClean="0"/>
              <a:t>Q: </a:t>
            </a:r>
            <a:r>
              <a:rPr lang="en-AU" u="sng" dirty="0" smtClean="0"/>
              <a:t>How can you download copyright-free images?</a:t>
            </a:r>
            <a:endParaRPr lang="en-AU" dirty="0" smtClean="0"/>
          </a:p>
          <a:p>
            <a:r>
              <a:rPr lang="en-AU" dirty="0" smtClean="0"/>
              <a:t>To find images that are copyright-free, type 'copyright-free images' into your search engine, </a:t>
            </a:r>
            <a:r>
              <a:rPr lang="en-AU" dirty="0" err="1" smtClean="0"/>
              <a:t>eg</a:t>
            </a:r>
            <a:r>
              <a:rPr lang="en-AU" dirty="0" smtClean="0"/>
              <a:t> Google, and you will find many images which do not require copyright clearance. You should check carefully what rights the owner actually allows you when you select any images for use, by reading the 'Terms of Use' or 'Copyright' sections on each website. If this information is not available, you cannot assume that material is copyright-free.</a:t>
            </a:r>
          </a:p>
          <a:p>
            <a:r>
              <a:rPr lang="en-AU" b="1" u="sng" dirty="0" smtClean="0"/>
              <a:t>Q: </a:t>
            </a:r>
            <a:r>
              <a:rPr lang="en-AU" u="sng" dirty="0" smtClean="0"/>
              <a:t>Does 'copyright free' always mean that I can just use an image or content?</a:t>
            </a:r>
            <a:endParaRPr lang="en-AU" dirty="0" smtClean="0"/>
          </a:p>
          <a:p>
            <a:r>
              <a:rPr lang="en-AU" dirty="0" smtClean="0"/>
              <a:t>Not always. There may be obligations such as attribution, or you may have to register or subscribe to a site before using the image or content.</a:t>
            </a:r>
          </a:p>
          <a:p>
            <a:r>
              <a:rPr lang="en-AU" b="1" u="sng" dirty="0" smtClean="0"/>
              <a:t>Q: </a:t>
            </a:r>
            <a:r>
              <a:rPr lang="en-AU" u="sng" dirty="0" smtClean="0"/>
              <a:t>What is the international symbol indicating copyright?</a:t>
            </a:r>
            <a:endParaRPr lang="en-AU" dirty="0" smtClean="0"/>
          </a:p>
          <a:p>
            <a:r>
              <a:rPr lang="en-AU" dirty="0" smtClean="0"/>
              <a:t>© is the internationally recognised copyright symbol.</a:t>
            </a:r>
          </a:p>
          <a:p>
            <a:r>
              <a:rPr lang="en-AU" b="1" u="sng" dirty="0" smtClean="0"/>
              <a:t>Q: </a:t>
            </a:r>
            <a:r>
              <a:rPr lang="en-AU" u="sng" dirty="0" smtClean="0"/>
              <a:t>How do you contact an author or web page creator to ask for online copyright permission?</a:t>
            </a:r>
            <a:endParaRPr lang="en-AU" dirty="0" smtClean="0"/>
          </a:p>
          <a:p>
            <a:r>
              <a:rPr lang="en-AU" dirty="0" smtClean="0"/>
              <a:t>Contact the web page author or publisher through the 'Contact Us' email link or click on 'About Us' to get their phone number. It is best to get all answers in writing, so emailing is often the best option.</a:t>
            </a:r>
          </a:p>
        </p:txBody>
      </p:sp>
      <p:sp>
        <p:nvSpPr>
          <p:cNvPr id="4" name="Footer Placeholder 3"/>
          <p:cNvSpPr>
            <a:spLocks noGrp="1"/>
          </p:cNvSpPr>
          <p:nvPr>
            <p:ph type="ftr" sz="quarter" idx="11"/>
          </p:nvPr>
        </p:nvSpPr>
        <p:spPr/>
        <p:txBody>
          <a:bodyPr/>
          <a:lstStyle/>
          <a:p>
            <a:r>
              <a:rPr lang="en-AU" smtClean="0"/>
              <a:t>Source: http://amow.boardofstudies.nsw.edu.au/module4/module4summary.html</a:t>
            </a:r>
            <a:endParaRPr lang="en-AU"/>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AU" sz="3200" b="1" dirty="0" smtClean="0"/>
              <a:t>How is copyright related to music and images found in digital media and on the internet?</a:t>
            </a:r>
            <a:br>
              <a:rPr lang="en-AU" sz="3200" b="1" dirty="0" smtClean="0"/>
            </a:br>
            <a:endParaRPr lang="en-AU" sz="3200" dirty="0"/>
          </a:p>
        </p:txBody>
      </p:sp>
      <p:sp>
        <p:nvSpPr>
          <p:cNvPr id="3" name="Content Placeholder 2"/>
          <p:cNvSpPr>
            <a:spLocks noGrp="1"/>
          </p:cNvSpPr>
          <p:nvPr>
            <p:ph idx="1"/>
          </p:nvPr>
        </p:nvSpPr>
        <p:spPr/>
        <p:txBody>
          <a:bodyPr>
            <a:normAutofit fontScale="70000" lnSpcReduction="20000"/>
          </a:bodyPr>
          <a:lstStyle/>
          <a:p>
            <a:r>
              <a:rPr lang="en-AU" dirty="0" smtClean="0"/>
              <a:t>Music </a:t>
            </a:r>
            <a:r>
              <a:rPr lang="en-AU" dirty="0"/>
              <a:t>and images in digital media and on the internet are subject to copyright and require permission for their use, unless there is a clear statement by their creator that they are copyright-free.</a:t>
            </a:r>
          </a:p>
          <a:p>
            <a:r>
              <a:rPr lang="en-AU" dirty="0"/>
              <a:t>Any 'substantial portion' of a work, that is a portion of a work that is instantly recognisable, requires copyright permission if that portion is not used for study or review purposes. Even a tiny portion may be instantly recognisable and would in that case be regarded as a 'substantial' extract requiring copyright permission.</a:t>
            </a:r>
          </a:p>
          <a:p>
            <a:r>
              <a:rPr lang="en-AU" dirty="0"/>
              <a:t>There are four rights associated with music:</a:t>
            </a:r>
          </a:p>
          <a:p>
            <a:pPr lvl="1"/>
            <a:r>
              <a:rPr lang="en-AU" dirty="0"/>
              <a:t>reproduction </a:t>
            </a:r>
            <a:r>
              <a:rPr lang="en-AU" dirty="0" smtClean="0"/>
              <a:t>right,  communication right, performance right, mechanical </a:t>
            </a:r>
            <a:r>
              <a:rPr lang="en-AU" dirty="0"/>
              <a:t>right.</a:t>
            </a:r>
          </a:p>
          <a:p>
            <a:r>
              <a:rPr lang="en-AU" u="sng" dirty="0" smtClean="0">
                <a:hlinkClick r:id="rId2"/>
              </a:rPr>
              <a:t>APRA</a:t>
            </a:r>
            <a:r>
              <a:rPr lang="en-AU" dirty="0" smtClean="0"/>
              <a:t>- </a:t>
            </a:r>
            <a:r>
              <a:rPr lang="en-AU" dirty="0"/>
              <a:t>Australasian Performing Right </a:t>
            </a:r>
            <a:r>
              <a:rPr lang="en-AU" dirty="0" smtClean="0"/>
              <a:t>Association</a:t>
            </a:r>
            <a:endParaRPr lang="en-AU" dirty="0"/>
          </a:p>
        </p:txBody>
      </p:sp>
      <p:sp>
        <p:nvSpPr>
          <p:cNvPr id="4" name="Footer Placeholder 3"/>
          <p:cNvSpPr>
            <a:spLocks noGrp="1"/>
          </p:cNvSpPr>
          <p:nvPr>
            <p:ph type="ftr" sz="quarter" idx="11"/>
          </p:nvPr>
        </p:nvSpPr>
        <p:spPr/>
        <p:txBody>
          <a:bodyPr/>
          <a:lstStyle/>
          <a:p>
            <a:r>
              <a:rPr lang="en-AU" smtClean="0"/>
              <a:t>Source: http://amow.boardofstudies.nsw.edu.au/module4/module4summary.html</a:t>
            </a:r>
            <a:endParaRPr lang="en-AU"/>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normAutofit fontScale="85000" lnSpcReduction="10000"/>
          </a:bodyPr>
          <a:lstStyle/>
          <a:p>
            <a:r>
              <a:rPr lang="en-AU" b="1" u="sng" dirty="0" smtClean="0"/>
              <a:t>Q: </a:t>
            </a:r>
            <a:r>
              <a:rPr lang="en-AU" u="sng" dirty="0" smtClean="0"/>
              <a:t>How do you get copyright permission for music?</a:t>
            </a:r>
            <a:endParaRPr lang="en-AU" dirty="0" smtClean="0"/>
          </a:p>
          <a:p>
            <a:r>
              <a:rPr lang="en-AU" dirty="0" smtClean="0"/>
              <a:t>A musical recording may have three copyrights - the copyright of the musical work and the copyright of the lyrics (owned by the song writer or their music publisher), plus the copyright of the sound recording (owned by whoever paid for the recording, often a record company). This means that you may have to negotiate with a recording company and a music publisher to get licences for the sample you want to use. You may email a band's website or contact AMCOS to help you find the relevant people. The fee you pay will be a matter for negotiation as there is no set fee for sample licences.</a:t>
            </a:r>
          </a:p>
          <a:p>
            <a:endParaRPr lang="en-AU" dirty="0" smtClean="0"/>
          </a:p>
          <a:p>
            <a:endParaRPr lang="en-AU" dirty="0"/>
          </a:p>
        </p:txBody>
      </p:sp>
      <p:sp>
        <p:nvSpPr>
          <p:cNvPr id="4" name="Footer Placeholder 3"/>
          <p:cNvSpPr>
            <a:spLocks noGrp="1"/>
          </p:cNvSpPr>
          <p:nvPr>
            <p:ph type="ftr" sz="quarter" idx="11"/>
          </p:nvPr>
        </p:nvSpPr>
        <p:spPr/>
        <p:txBody>
          <a:bodyPr/>
          <a:lstStyle/>
          <a:p>
            <a:r>
              <a:rPr lang="en-AU" smtClean="0"/>
              <a:t>Source: http://amow.boardofstudies.nsw.edu.au/module4/module4summary.html</a:t>
            </a:r>
            <a:endParaRPr lang="en-AU"/>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3" name="Content Placeholder 2"/>
          <p:cNvSpPr>
            <a:spLocks noGrp="1"/>
          </p:cNvSpPr>
          <p:nvPr>
            <p:ph idx="1"/>
          </p:nvPr>
        </p:nvSpPr>
        <p:spPr/>
        <p:txBody>
          <a:bodyPr/>
          <a:lstStyle/>
          <a:p>
            <a:endParaRPr lang="en-AU"/>
          </a:p>
        </p:txBody>
      </p:sp>
      <p:sp>
        <p:nvSpPr>
          <p:cNvPr id="4" name="Footer Placeholder 3"/>
          <p:cNvSpPr>
            <a:spLocks noGrp="1"/>
          </p:cNvSpPr>
          <p:nvPr>
            <p:ph type="ftr" sz="quarter" idx="11"/>
          </p:nvPr>
        </p:nvSpPr>
        <p:spPr/>
        <p:txBody>
          <a:bodyPr/>
          <a:lstStyle/>
          <a:p>
            <a:r>
              <a:rPr lang="en-AU" smtClean="0"/>
              <a:t>Source: http://amow.boardofstudies.nsw.edu.au/module4/module4summary.html</a:t>
            </a:r>
            <a:endParaRPr lang="en-AU"/>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smtClean="0">
                <a:solidFill>
                  <a:srgbClr val="000000"/>
                </a:solidFill>
                <a:ea typeface="Times New Roman"/>
                <a:cs typeface="Calibri"/>
              </a:rPr>
              <a:t>Educational Statutory Licence</a:t>
            </a:r>
            <a:r>
              <a:rPr lang="en-AU" sz="4000" dirty="0" smtClean="0">
                <a:ea typeface="Calibri"/>
                <a:cs typeface="Times New Roman"/>
              </a:rPr>
              <a:t/>
            </a:r>
            <a:br>
              <a:rPr lang="en-AU" sz="4000" dirty="0" smtClean="0">
                <a:ea typeface="Calibri"/>
                <a:cs typeface="Times New Roman"/>
              </a:rPr>
            </a:br>
            <a:endParaRPr lang="en-AU" dirty="0"/>
          </a:p>
        </p:txBody>
      </p:sp>
      <p:sp>
        <p:nvSpPr>
          <p:cNvPr id="3" name="Content Placeholder 2"/>
          <p:cNvSpPr>
            <a:spLocks noGrp="1"/>
          </p:cNvSpPr>
          <p:nvPr>
            <p:ph idx="1"/>
          </p:nvPr>
        </p:nvSpPr>
        <p:spPr/>
        <p:txBody>
          <a:bodyPr>
            <a:normAutofit/>
          </a:bodyPr>
          <a:lstStyle/>
          <a:p>
            <a:pPr lvl="0">
              <a:lnSpc>
                <a:spcPct val="115000"/>
              </a:lnSpc>
              <a:spcAft>
                <a:spcPts val="1000"/>
              </a:spcAft>
              <a:buSzPts val="1000"/>
              <a:buFont typeface="Symbol"/>
              <a:buChar char=""/>
              <a:tabLst>
                <a:tab pos="457200" algn="l"/>
              </a:tabLst>
            </a:pPr>
            <a:r>
              <a:rPr lang="en-AU" dirty="0" smtClean="0">
                <a:solidFill>
                  <a:srgbClr val="000000"/>
                </a:solidFill>
                <a:ea typeface="Times New Roman"/>
                <a:cs typeface="Calibri"/>
              </a:rPr>
              <a:t>This </a:t>
            </a:r>
            <a:r>
              <a:rPr lang="en-AU" dirty="0">
                <a:solidFill>
                  <a:srgbClr val="000000"/>
                </a:solidFill>
                <a:ea typeface="Times New Roman"/>
                <a:cs typeface="Calibri"/>
              </a:rPr>
              <a:t>licence allows students to copy parts of a book or journal for study or research reasons without seeking copyright permission.</a:t>
            </a:r>
            <a:endParaRPr lang="en-AU" sz="2800" dirty="0">
              <a:ea typeface="Calibri"/>
              <a:cs typeface="Times New Roman"/>
            </a:endParaRPr>
          </a:p>
          <a:p>
            <a:pPr lvl="1">
              <a:lnSpc>
                <a:spcPct val="115000"/>
              </a:lnSpc>
              <a:spcAft>
                <a:spcPts val="1000"/>
              </a:spcAft>
              <a:buSzPts val="1000"/>
              <a:buFont typeface="Courier New"/>
              <a:buChar char="o"/>
              <a:tabLst>
                <a:tab pos="914400" algn="l"/>
              </a:tabLst>
            </a:pPr>
            <a:r>
              <a:rPr lang="en-AU" dirty="0">
                <a:solidFill>
                  <a:srgbClr val="000000"/>
                </a:solidFill>
                <a:ea typeface="Times New Roman"/>
                <a:cs typeface="Calibri"/>
              </a:rPr>
              <a:t>Books: Up to 10% of the book or one chapter</a:t>
            </a:r>
            <a:endParaRPr lang="en-AU" sz="2400" dirty="0">
              <a:ea typeface="Calibri"/>
              <a:cs typeface="Times New Roman"/>
            </a:endParaRPr>
          </a:p>
          <a:p>
            <a:pPr lvl="1">
              <a:lnSpc>
                <a:spcPct val="115000"/>
              </a:lnSpc>
              <a:spcAft>
                <a:spcPts val="1000"/>
              </a:spcAft>
              <a:buSzPts val="1000"/>
              <a:buFont typeface="Courier New"/>
              <a:buChar char="o"/>
              <a:tabLst>
                <a:tab pos="914400" algn="l"/>
              </a:tabLst>
            </a:pPr>
            <a:r>
              <a:rPr lang="en-AU" dirty="0">
                <a:solidFill>
                  <a:srgbClr val="000000"/>
                </a:solidFill>
                <a:ea typeface="Times New Roman"/>
                <a:cs typeface="Calibri"/>
              </a:rPr>
              <a:t>Anthologies: One whole item [up to 15 pages]</a:t>
            </a:r>
            <a:endParaRPr lang="en-AU" sz="2400" dirty="0">
              <a:ea typeface="Calibri"/>
              <a:cs typeface="Times New Roman"/>
            </a:endParaRPr>
          </a:p>
          <a:p>
            <a:pPr lvl="1">
              <a:lnSpc>
                <a:spcPct val="115000"/>
              </a:lnSpc>
              <a:spcAft>
                <a:spcPts val="1000"/>
              </a:spcAft>
              <a:buSzPts val="1000"/>
              <a:buFont typeface="Courier New"/>
              <a:buChar char="o"/>
              <a:tabLst>
                <a:tab pos="914400" algn="l"/>
              </a:tabLst>
            </a:pPr>
            <a:r>
              <a:rPr lang="en-AU" dirty="0">
                <a:solidFill>
                  <a:srgbClr val="000000"/>
                </a:solidFill>
                <a:ea typeface="Times New Roman"/>
                <a:cs typeface="Calibri"/>
              </a:rPr>
              <a:t>Journals: One article</a:t>
            </a:r>
            <a:endParaRPr lang="en-AU" sz="2400" dirty="0">
              <a:ea typeface="Calibri"/>
              <a:cs typeface="Times New Roman"/>
            </a:endParaRPr>
          </a:p>
          <a:p>
            <a:endParaRPr lang="en-AU" dirty="0"/>
          </a:p>
        </p:txBody>
      </p:sp>
      <p:sp>
        <p:nvSpPr>
          <p:cNvPr id="4" name="Footer Placeholder 3"/>
          <p:cNvSpPr>
            <a:spLocks noGrp="1"/>
          </p:cNvSpPr>
          <p:nvPr>
            <p:ph type="ftr" sz="quarter" idx="11"/>
          </p:nvPr>
        </p:nvSpPr>
        <p:spPr/>
        <p:txBody>
          <a:bodyPr/>
          <a:lstStyle/>
          <a:p>
            <a:r>
              <a:rPr lang="en-AU" smtClean="0"/>
              <a:t>Source: http://amow.boardofstudies.nsw.edu.au/module4/module4summary.html</a:t>
            </a:r>
            <a:endParaRPr lang="en-AU"/>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smtClean="0">
                <a:solidFill>
                  <a:srgbClr val="000000"/>
                </a:solidFill>
                <a:ea typeface="Times New Roman"/>
                <a:cs typeface="Calibri"/>
              </a:rPr>
              <a:t>Issues</a:t>
            </a:r>
            <a:r>
              <a:rPr lang="en-AU" dirty="0" smtClean="0">
                <a:ea typeface="Calibri"/>
                <a:cs typeface="Times New Roman"/>
              </a:rPr>
              <a:t/>
            </a:r>
            <a:br>
              <a:rPr lang="en-AU" dirty="0" smtClean="0">
                <a:ea typeface="Calibri"/>
                <a:cs typeface="Times New Roman"/>
              </a:rPr>
            </a:br>
            <a:endParaRPr lang="en-AU" dirty="0"/>
          </a:p>
        </p:txBody>
      </p:sp>
      <p:sp>
        <p:nvSpPr>
          <p:cNvPr id="3" name="Content Placeholder 2"/>
          <p:cNvSpPr>
            <a:spLocks noGrp="1"/>
          </p:cNvSpPr>
          <p:nvPr>
            <p:ph idx="1"/>
          </p:nvPr>
        </p:nvSpPr>
        <p:spPr/>
        <p:txBody>
          <a:bodyPr>
            <a:normAutofit fontScale="85000" lnSpcReduction="20000"/>
          </a:bodyPr>
          <a:lstStyle/>
          <a:p>
            <a:pPr marL="381000">
              <a:lnSpc>
                <a:spcPct val="115000"/>
              </a:lnSpc>
              <a:spcAft>
                <a:spcPts val="1000"/>
              </a:spcAft>
            </a:pPr>
            <a:r>
              <a:rPr lang="en-AU" dirty="0" smtClean="0">
                <a:solidFill>
                  <a:srgbClr val="000000"/>
                </a:solidFill>
                <a:ea typeface="Times New Roman"/>
                <a:cs typeface="Calibri"/>
              </a:rPr>
              <a:t>Copyright </a:t>
            </a:r>
            <a:r>
              <a:rPr lang="en-AU" dirty="0">
                <a:solidFill>
                  <a:srgbClr val="000000"/>
                </a:solidFill>
                <a:ea typeface="Times New Roman"/>
                <a:cs typeface="Calibri"/>
              </a:rPr>
              <a:t>is a form of respect for intellectual property for these three reasons:</a:t>
            </a:r>
            <a:endParaRPr lang="en-AU" dirty="0">
              <a:ea typeface="Calibri"/>
              <a:cs typeface="Times New Roman"/>
            </a:endParaRPr>
          </a:p>
          <a:p>
            <a:pPr lvl="0">
              <a:lnSpc>
                <a:spcPct val="115000"/>
              </a:lnSpc>
              <a:spcAft>
                <a:spcPts val="1000"/>
              </a:spcAft>
              <a:tabLst>
                <a:tab pos="457200" algn="l"/>
              </a:tabLst>
            </a:pPr>
            <a:r>
              <a:rPr lang="en-AU" dirty="0">
                <a:solidFill>
                  <a:srgbClr val="000000"/>
                </a:solidFill>
                <a:ea typeface="Times New Roman"/>
                <a:cs typeface="Calibri"/>
              </a:rPr>
              <a:t>Copyright protection promotes creative communities and rich cultures.</a:t>
            </a:r>
            <a:endParaRPr lang="en-AU" dirty="0">
              <a:ea typeface="Calibri"/>
              <a:cs typeface="Times New Roman"/>
            </a:endParaRPr>
          </a:p>
          <a:p>
            <a:pPr lvl="0">
              <a:lnSpc>
                <a:spcPct val="115000"/>
              </a:lnSpc>
              <a:spcAft>
                <a:spcPts val="1000"/>
              </a:spcAft>
              <a:tabLst>
                <a:tab pos="457200" algn="l"/>
              </a:tabLst>
            </a:pPr>
            <a:r>
              <a:rPr lang="en-AU" dirty="0">
                <a:solidFill>
                  <a:srgbClr val="000000"/>
                </a:solidFill>
                <a:ea typeface="Times New Roman"/>
                <a:cs typeface="Calibri"/>
              </a:rPr>
              <a:t>Copyright protection promotes freedom of speech and expression.</a:t>
            </a:r>
            <a:endParaRPr lang="en-AU" dirty="0">
              <a:ea typeface="Calibri"/>
              <a:cs typeface="Times New Roman"/>
            </a:endParaRPr>
          </a:p>
          <a:p>
            <a:pPr lvl="0">
              <a:lnSpc>
                <a:spcPct val="115000"/>
              </a:lnSpc>
              <a:spcAft>
                <a:spcPts val="1000"/>
              </a:spcAft>
              <a:tabLst>
                <a:tab pos="457200" algn="l"/>
              </a:tabLst>
            </a:pPr>
            <a:r>
              <a:rPr lang="en-AU" dirty="0">
                <a:solidFill>
                  <a:srgbClr val="000000"/>
                </a:solidFill>
                <a:ea typeface="Times New Roman"/>
                <a:cs typeface="Calibri"/>
              </a:rPr>
              <a:t>Copyright protection is morally right. It is right to acknowledge people's intellectual property and wrong to steal it.</a:t>
            </a:r>
            <a:endParaRPr lang="en-AU" dirty="0">
              <a:ea typeface="Calibri"/>
              <a:cs typeface="Times New Roman"/>
            </a:endParaRPr>
          </a:p>
          <a:p>
            <a:endParaRPr lang="en-AU" dirty="0"/>
          </a:p>
        </p:txBody>
      </p:sp>
      <p:sp>
        <p:nvSpPr>
          <p:cNvPr id="4" name="Footer Placeholder 3"/>
          <p:cNvSpPr>
            <a:spLocks noGrp="1"/>
          </p:cNvSpPr>
          <p:nvPr>
            <p:ph type="ftr" sz="quarter" idx="11"/>
          </p:nvPr>
        </p:nvSpPr>
        <p:spPr/>
        <p:txBody>
          <a:bodyPr/>
          <a:lstStyle/>
          <a:p>
            <a:r>
              <a:rPr lang="en-AU" smtClean="0"/>
              <a:t>Source: http://amow.boardofstudies.nsw.edu.au/module4/module4summary.html</a:t>
            </a:r>
            <a:endParaRPr lang="en-AU"/>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smtClean="0"/>
              <a:t>Tips and hints</a:t>
            </a:r>
            <a:r>
              <a:rPr lang="en-AU" dirty="0" smtClean="0"/>
              <a:t/>
            </a:r>
            <a:br>
              <a:rPr lang="en-AU" dirty="0" smtClean="0"/>
            </a:br>
            <a:endParaRPr lang="en-AU" dirty="0"/>
          </a:p>
        </p:txBody>
      </p:sp>
      <p:sp>
        <p:nvSpPr>
          <p:cNvPr id="3" name="Content Placeholder 2"/>
          <p:cNvSpPr>
            <a:spLocks noGrp="1"/>
          </p:cNvSpPr>
          <p:nvPr>
            <p:ph idx="1"/>
          </p:nvPr>
        </p:nvSpPr>
        <p:spPr/>
        <p:txBody>
          <a:bodyPr>
            <a:normAutofit fontScale="92500"/>
          </a:bodyPr>
          <a:lstStyle/>
          <a:p>
            <a:pPr lvl="0"/>
            <a:r>
              <a:rPr lang="en-AU" dirty="0" smtClean="0"/>
              <a:t>Know </a:t>
            </a:r>
            <a:r>
              <a:rPr lang="en-AU" dirty="0"/>
              <a:t>the requirements of copyright.</a:t>
            </a:r>
          </a:p>
          <a:p>
            <a:pPr lvl="0"/>
            <a:r>
              <a:rPr lang="en-AU" dirty="0"/>
              <a:t>Check the copyright details of any material you wish to use.</a:t>
            </a:r>
          </a:p>
          <a:p>
            <a:pPr lvl="0"/>
            <a:r>
              <a:rPr lang="en-AU" dirty="0"/>
              <a:t>Remember that copyright works in the same way in a digital environment as it does with books.</a:t>
            </a:r>
          </a:p>
          <a:p>
            <a:pPr lvl="0"/>
            <a:r>
              <a:rPr lang="en-AU" dirty="0"/>
              <a:t>Be aware that a 'substantial' portion of a work is one that is instantly recognisable, no matter how small, and will require copyright permission.</a:t>
            </a:r>
          </a:p>
          <a:p>
            <a:endParaRPr lang="en-AU" dirty="0"/>
          </a:p>
        </p:txBody>
      </p:sp>
      <p:sp>
        <p:nvSpPr>
          <p:cNvPr id="4" name="Footer Placeholder 3"/>
          <p:cNvSpPr>
            <a:spLocks noGrp="1"/>
          </p:cNvSpPr>
          <p:nvPr>
            <p:ph type="ftr" sz="quarter" idx="11"/>
          </p:nvPr>
        </p:nvSpPr>
        <p:spPr/>
        <p:txBody>
          <a:bodyPr/>
          <a:lstStyle/>
          <a:p>
            <a:r>
              <a:rPr lang="en-AU" smtClean="0"/>
              <a:t>Source: http://amow.boardofstudies.nsw.edu.au/module4/module4summary.html</a:t>
            </a:r>
            <a:endParaRPr lang="en-A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smtClean="0"/>
              <a:t>What is copyright? </a:t>
            </a:r>
            <a:br>
              <a:rPr lang="en-AU" b="1" dirty="0" smtClean="0"/>
            </a:br>
            <a:endParaRPr lang="en-AU" b="1" dirty="0"/>
          </a:p>
        </p:txBody>
      </p:sp>
      <p:sp>
        <p:nvSpPr>
          <p:cNvPr id="3" name="Content Placeholder 2"/>
          <p:cNvSpPr>
            <a:spLocks noGrp="1"/>
          </p:cNvSpPr>
          <p:nvPr>
            <p:ph idx="1"/>
          </p:nvPr>
        </p:nvSpPr>
        <p:spPr/>
        <p:txBody>
          <a:bodyPr>
            <a:normAutofit/>
          </a:bodyPr>
          <a:lstStyle/>
          <a:p>
            <a:r>
              <a:rPr lang="en-AU" dirty="0" smtClean="0"/>
              <a:t>Copyright </a:t>
            </a:r>
            <a:r>
              <a:rPr lang="en-AU" dirty="0">
                <a:solidFill>
                  <a:srgbClr val="7030A0"/>
                </a:solidFill>
              </a:rPr>
              <a:t>protects</a:t>
            </a:r>
            <a:r>
              <a:rPr lang="en-AU" dirty="0"/>
              <a:t> what </a:t>
            </a:r>
            <a:r>
              <a:rPr lang="en-AU" dirty="0">
                <a:solidFill>
                  <a:srgbClr val="7030A0"/>
                </a:solidFill>
              </a:rPr>
              <a:t>writers, artists, photographers and musicians </a:t>
            </a:r>
            <a:r>
              <a:rPr lang="en-AU" dirty="0"/>
              <a:t>have created. These creations are called their </a:t>
            </a:r>
            <a:r>
              <a:rPr lang="en-AU" dirty="0">
                <a:solidFill>
                  <a:srgbClr val="7030A0"/>
                </a:solidFill>
              </a:rPr>
              <a:t>intellectual property</a:t>
            </a:r>
            <a:r>
              <a:rPr lang="en-AU" dirty="0"/>
              <a:t>. The creator of any original work owns the copyright of that </a:t>
            </a:r>
            <a:r>
              <a:rPr lang="en-AU" dirty="0" smtClean="0"/>
              <a:t>work.</a:t>
            </a:r>
          </a:p>
          <a:p>
            <a:r>
              <a:rPr lang="en-AU" dirty="0" smtClean="0"/>
              <a:t>Copyright protection is </a:t>
            </a:r>
            <a:r>
              <a:rPr lang="en-AU" dirty="0" smtClean="0">
                <a:solidFill>
                  <a:srgbClr val="7030A0"/>
                </a:solidFill>
              </a:rPr>
              <a:t>free and automatic</a:t>
            </a:r>
            <a:r>
              <a:rPr lang="en-AU" dirty="0" smtClean="0"/>
              <a:t>, but it is advisable to use the copyright symbol on work you create: </a:t>
            </a:r>
            <a:r>
              <a:rPr lang="en-AU" dirty="0" err="1" smtClean="0"/>
              <a:t>eg</a:t>
            </a:r>
            <a:r>
              <a:rPr lang="en-AU" dirty="0" smtClean="0"/>
              <a:t> </a:t>
            </a:r>
            <a:r>
              <a:rPr lang="en-AU" dirty="0" smtClean="0">
                <a:solidFill>
                  <a:srgbClr val="7030A0"/>
                </a:solidFill>
              </a:rPr>
              <a:t>©</a:t>
            </a:r>
            <a:r>
              <a:rPr lang="en-AU" dirty="0" smtClean="0"/>
              <a:t> Toby Wright 2006</a:t>
            </a:r>
          </a:p>
          <a:p>
            <a:endParaRPr lang="en-AU" dirty="0" smtClean="0"/>
          </a:p>
          <a:p>
            <a:endParaRPr lang="en-AU" dirty="0"/>
          </a:p>
          <a:p>
            <a:endParaRPr lang="en-AU" dirty="0"/>
          </a:p>
        </p:txBody>
      </p:sp>
      <p:sp>
        <p:nvSpPr>
          <p:cNvPr id="4" name="Footer Placeholder 3"/>
          <p:cNvSpPr>
            <a:spLocks noGrp="1"/>
          </p:cNvSpPr>
          <p:nvPr>
            <p:ph type="ftr" sz="quarter" idx="11"/>
          </p:nvPr>
        </p:nvSpPr>
        <p:spPr>
          <a:xfrm>
            <a:off x="1475656" y="6309320"/>
            <a:ext cx="6120680" cy="412155"/>
          </a:xfrm>
        </p:spPr>
        <p:txBody>
          <a:bodyPr/>
          <a:lstStyle/>
          <a:p>
            <a:r>
              <a:rPr lang="en-AU" dirty="0" smtClean="0"/>
              <a:t>Source: http://amow.boardofstudies.nsw.edu.au/module4/module4summary.html</a:t>
            </a:r>
            <a:endParaRPr lang="en-A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Why do we need it?</a:t>
            </a:r>
            <a:endParaRPr lang="en-AU" dirty="0"/>
          </a:p>
        </p:txBody>
      </p:sp>
      <p:sp>
        <p:nvSpPr>
          <p:cNvPr id="3" name="Content Placeholder 2"/>
          <p:cNvSpPr>
            <a:spLocks noGrp="1"/>
          </p:cNvSpPr>
          <p:nvPr>
            <p:ph idx="1"/>
          </p:nvPr>
        </p:nvSpPr>
        <p:spPr/>
        <p:txBody>
          <a:bodyPr>
            <a:normAutofit/>
          </a:bodyPr>
          <a:lstStyle/>
          <a:p>
            <a:r>
              <a:rPr lang="en-AU" dirty="0" smtClean="0"/>
              <a:t>We need copyright for a number of reasons: </a:t>
            </a:r>
          </a:p>
          <a:p>
            <a:r>
              <a:rPr lang="en-AU" dirty="0" smtClean="0"/>
              <a:t>Australian law recognises that individuals have the </a:t>
            </a:r>
            <a:r>
              <a:rPr lang="en-AU" dirty="0" smtClean="0">
                <a:solidFill>
                  <a:srgbClr val="7030A0"/>
                </a:solidFill>
              </a:rPr>
              <a:t>right to make money </a:t>
            </a:r>
            <a:r>
              <a:rPr lang="en-AU" dirty="0" smtClean="0"/>
              <a:t>from the sale of copies of their work. </a:t>
            </a:r>
          </a:p>
          <a:p>
            <a:r>
              <a:rPr lang="en-AU" dirty="0" smtClean="0"/>
              <a:t>Copyright also </a:t>
            </a:r>
            <a:r>
              <a:rPr lang="en-AU" dirty="0" smtClean="0">
                <a:solidFill>
                  <a:srgbClr val="7030A0"/>
                </a:solidFill>
              </a:rPr>
              <a:t>protects</a:t>
            </a:r>
            <a:r>
              <a:rPr lang="en-AU" dirty="0" smtClean="0"/>
              <a:t> creative works from being used </a:t>
            </a:r>
            <a:r>
              <a:rPr lang="en-AU" dirty="0" smtClean="0">
                <a:solidFill>
                  <a:srgbClr val="7030A0"/>
                </a:solidFill>
              </a:rPr>
              <a:t>without the copyright owner's agreement</a:t>
            </a:r>
            <a:r>
              <a:rPr lang="en-AU" dirty="0" smtClean="0"/>
              <a:t>. </a:t>
            </a:r>
          </a:p>
          <a:p>
            <a:endParaRPr lang="en-AU" dirty="0"/>
          </a:p>
        </p:txBody>
      </p:sp>
      <p:sp>
        <p:nvSpPr>
          <p:cNvPr id="4" name="Footer Placeholder 3"/>
          <p:cNvSpPr>
            <a:spLocks noGrp="1"/>
          </p:cNvSpPr>
          <p:nvPr>
            <p:ph type="ftr" sz="quarter" idx="11"/>
          </p:nvPr>
        </p:nvSpPr>
        <p:spPr/>
        <p:txBody>
          <a:bodyPr/>
          <a:lstStyle/>
          <a:p>
            <a:r>
              <a:rPr lang="en-AU" smtClean="0"/>
              <a:t>Source: http://amow.boardofstudies.nsw.edu.au/module4/module4summary.html</a:t>
            </a:r>
            <a:endParaRPr lang="en-AU"/>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b="1" dirty="0" smtClean="0"/>
              <a:t>What is the Copyright Act?</a:t>
            </a:r>
            <a:endParaRPr lang="en-AU" dirty="0"/>
          </a:p>
        </p:txBody>
      </p:sp>
      <p:sp>
        <p:nvSpPr>
          <p:cNvPr id="3" name="Content Placeholder 2"/>
          <p:cNvSpPr>
            <a:spLocks noGrp="1"/>
          </p:cNvSpPr>
          <p:nvPr>
            <p:ph idx="1"/>
          </p:nvPr>
        </p:nvSpPr>
        <p:spPr/>
        <p:txBody>
          <a:bodyPr>
            <a:normAutofit fontScale="77500" lnSpcReduction="20000"/>
          </a:bodyPr>
          <a:lstStyle/>
          <a:p>
            <a:r>
              <a:rPr lang="en-AU" dirty="0" smtClean="0"/>
              <a:t>The </a:t>
            </a:r>
            <a:r>
              <a:rPr lang="en-AU" dirty="0"/>
              <a:t>Copyright Act 1968 legally grants and regulates the exclusive right of authors and creators in Australia to control the use of their work and their means to earn a living from their work. Copyright applies to literary, musical, dramatic and artistic works found in a wide range of media, including material found on the internet and on CDs and DVDs. The Act contains </a:t>
            </a:r>
            <a:r>
              <a:rPr lang="en-AU" b="1" dirty="0"/>
              <a:t>some exceptions</a:t>
            </a:r>
            <a:r>
              <a:rPr lang="en-AU" dirty="0"/>
              <a:t> which allow certain copying to be done without permission. These exceptions include provisions for </a:t>
            </a:r>
            <a:r>
              <a:rPr lang="en-AU" b="1" dirty="0"/>
              <a:t>fair dealing </a:t>
            </a:r>
            <a:r>
              <a:rPr lang="en-AU" dirty="0"/>
              <a:t>and the </a:t>
            </a:r>
            <a:r>
              <a:rPr lang="en-AU" b="1" dirty="0"/>
              <a:t>statutory licences that allow educational institutions to copy and print</a:t>
            </a:r>
            <a:r>
              <a:rPr lang="en-AU" dirty="0"/>
              <a:t> digital material. For more information, download a copy of </a:t>
            </a:r>
            <a:r>
              <a:rPr lang="en-AU" u="sng" dirty="0">
                <a:hlinkClick r:id="rId2"/>
              </a:rPr>
              <a:t>Guidelines for Schools, TAFEs and Independent Educational Institutions</a:t>
            </a:r>
            <a:r>
              <a:rPr lang="en-AU" dirty="0"/>
              <a:t> - (Copyright Agency Limited - Australia)</a:t>
            </a:r>
          </a:p>
          <a:p>
            <a:endParaRPr lang="en-AU" dirty="0"/>
          </a:p>
        </p:txBody>
      </p:sp>
      <p:sp>
        <p:nvSpPr>
          <p:cNvPr id="4" name="Footer Placeholder 3"/>
          <p:cNvSpPr>
            <a:spLocks noGrp="1"/>
          </p:cNvSpPr>
          <p:nvPr>
            <p:ph type="ftr" sz="quarter" idx="11"/>
          </p:nvPr>
        </p:nvSpPr>
        <p:spPr/>
        <p:txBody>
          <a:bodyPr/>
          <a:lstStyle/>
          <a:p>
            <a:r>
              <a:rPr lang="en-AU" smtClean="0"/>
              <a:t>Source: http://amow.boardofstudies.nsw.edu.au/module4/module4summary.html</a:t>
            </a:r>
            <a:endParaRPr lang="en-AU"/>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908720"/>
            <a:ext cx="8229600" cy="1143000"/>
          </a:xfrm>
        </p:spPr>
        <p:txBody>
          <a:bodyPr>
            <a:normAutofit fontScale="90000"/>
          </a:bodyPr>
          <a:lstStyle/>
          <a:p>
            <a:r>
              <a:rPr lang="en-AU" b="1" u="sng" dirty="0" smtClean="0"/>
              <a:t>Q: </a:t>
            </a:r>
            <a:r>
              <a:rPr lang="en-AU" u="sng" dirty="0" smtClean="0"/>
              <a:t>How much copying can students do?</a:t>
            </a:r>
            <a:r>
              <a:rPr lang="en-AU" dirty="0" smtClean="0"/>
              <a:t/>
            </a:r>
            <a:br>
              <a:rPr lang="en-AU" dirty="0" smtClean="0"/>
            </a:br>
            <a:endParaRPr lang="en-AU" dirty="0"/>
          </a:p>
        </p:txBody>
      </p:sp>
      <p:sp>
        <p:nvSpPr>
          <p:cNvPr id="3" name="Content Placeholder 2"/>
          <p:cNvSpPr>
            <a:spLocks noGrp="1"/>
          </p:cNvSpPr>
          <p:nvPr>
            <p:ph idx="1"/>
          </p:nvPr>
        </p:nvSpPr>
        <p:spPr>
          <a:xfrm>
            <a:off x="467544" y="2492896"/>
            <a:ext cx="8229600" cy="3096344"/>
          </a:xfrm>
        </p:spPr>
        <p:txBody>
          <a:bodyPr/>
          <a:lstStyle/>
          <a:p>
            <a:r>
              <a:rPr lang="en-AU" dirty="0" smtClean="0"/>
              <a:t>Students </a:t>
            </a:r>
            <a:r>
              <a:rPr lang="en-AU" dirty="0" smtClean="0"/>
              <a:t>can use the following as a guide when copying for study or research purposes:</a:t>
            </a:r>
          </a:p>
          <a:p>
            <a:r>
              <a:rPr lang="en-AU" dirty="0" smtClean="0"/>
              <a:t>Books: Up to 10% of the book or one chapter</a:t>
            </a:r>
            <a:br>
              <a:rPr lang="en-AU" dirty="0" smtClean="0"/>
            </a:br>
            <a:r>
              <a:rPr lang="en-AU" dirty="0" smtClean="0"/>
              <a:t>Anthologies: One whole item [up to 15 pages]</a:t>
            </a:r>
            <a:br>
              <a:rPr lang="en-AU" dirty="0" smtClean="0"/>
            </a:br>
            <a:r>
              <a:rPr lang="en-AU" dirty="0" smtClean="0"/>
              <a:t>Journals: One article</a:t>
            </a:r>
          </a:p>
          <a:p>
            <a:endParaRPr lang="en-AU" dirty="0"/>
          </a:p>
        </p:txBody>
      </p:sp>
      <p:sp>
        <p:nvSpPr>
          <p:cNvPr id="4" name="Footer Placeholder 3"/>
          <p:cNvSpPr>
            <a:spLocks noGrp="1"/>
          </p:cNvSpPr>
          <p:nvPr>
            <p:ph type="ftr" sz="quarter" idx="11"/>
          </p:nvPr>
        </p:nvSpPr>
        <p:spPr/>
        <p:txBody>
          <a:bodyPr/>
          <a:lstStyle/>
          <a:p>
            <a:r>
              <a:rPr lang="en-AU" smtClean="0"/>
              <a:t>Source: http://amow.boardofstudies.nsw.edu.au/module4/module4summary.html</a:t>
            </a:r>
            <a:endParaRPr lang="en-AU"/>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u="sng" dirty="0" smtClean="0"/>
              <a:t>Q: </a:t>
            </a:r>
            <a:r>
              <a:rPr lang="en-AU" u="sng" dirty="0" smtClean="0"/>
              <a:t>How long does copyright last?</a:t>
            </a:r>
            <a:r>
              <a:rPr lang="en-AU" dirty="0" smtClean="0"/>
              <a:t/>
            </a:r>
            <a:br>
              <a:rPr lang="en-AU" dirty="0" smtClean="0"/>
            </a:br>
            <a:endParaRPr lang="en-AU" dirty="0"/>
          </a:p>
        </p:txBody>
      </p:sp>
      <p:sp>
        <p:nvSpPr>
          <p:cNvPr id="3" name="Content Placeholder 2"/>
          <p:cNvSpPr>
            <a:spLocks noGrp="1"/>
          </p:cNvSpPr>
          <p:nvPr>
            <p:ph idx="1"/>
          </p:nvPr>
        </p:nvSpPr>
        <p:spPr/>
        <p:txBody>
          <a:bodyPr>
            <a:normAutofit/>
          </a:bodyPr>
          <a:lstStyle/>
          <a:p>
            <a:r>
              <a:rPr lang="en-AU" dirty="0" smtClean="0"/>
              <a:t>Copyright </a:t>
            </a:r>
            <a:r>
              <a:rPr lang="en-AU" dirty="0" smtClean="0"/>
              <a:t>generally lasts until 70 years after the author's death at which time copyright lapses. The work then enters the public domain and it can be used freely without permission or payment of royalties</a:t>
            </a:r>
            <a:r>
              <a:rPr lang="en-AU" dirty="0" smtClean="0"/>
              <a:t>.</a:t>
            </a:r>
            <a:endParaRPr lang="en-AU" dirty="0" smtClean="0"/>
          </a:p>
        </p:txBody>
      </p:sp>
      <p:sp>
        <p:nvSpPr>
          <p:cNvPr id="4" name="Footer Placeholder 3"/>
          <p:cNvSpPr>
            <a:spLocks noGrp="1"/>
          </p:cNvSpPr>
          <p:nvPr>
            <p:ph type="ftr" sz="quarter" idx="11"/>
          </p:nvPr>
        </p:nvSpPr>
        <p:spPr/>
        <p:txBody>
          <a:bodyPr/>
          <a:lstStyle/>
          <a:p>
            <a:r>
              <a:rPr lang="en-AU" smtClean="0"/>
              <a:t>Source: http://amow.boardofstudies.nsw.edu.au/module4/module4summary.html</a:t>
            </a:r>
            <a:endParaRPr lang="en-AU"/>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u="sng" dirty="0" smtClean="0"/>
              <a:t>Q: </a:t>
            </a:r>
            <a:r>
              <a:rPr lang="en-AU" u="sng" dirty="0" smtClean="0"/>
              <a:t>Is the Copyright Act ever updated?</a:t>
            </a:r>
            <a:r>
              <a:rPr lang="en-AU" dirty="0" smtClean="0"/>
              <a:t/>
            </a:r>
            <a:br>
              <a:rPr lang="en-AU" dirty="0" smtClean="0"/>
            </a:br>
            <a:endParaRPr lang="en-AU" dirty="0"/>
          </a:p>
        </p:txBody>
      </p:sp>
      <p:sp>
        <p:nvSpPr>
          <p:cNvPr id="3" name="Content Placeholder 2"/>
          <p:cNvSpPr>
            <a:spLocks noGrp="1"/>
          </p:cNvSpPr>
          <p:nvPr>
            <p:ph idx="1"/>
          </p:nvPr>
        </p:nvSpPr>
        <p:spPr/>
        <p:txBody>
          <a:bodyPr>
            <a:normAutofit/>
          </a:bodyPr>
          <a:lstStyle/>
          <a:p>
            <a:r>
              <a:rPr lang="en-AU" dirty="0" smtClean="0"/>
              <a:t>In </a:t>
            </a:r>
            <a:r>
              <a:rPr lang="en-AU" dirty="0" smtClean="0"/>
              <a:t>Australia, copyright law is set out in the Copyright Act 1968 and in court decisions which have interpreted the provisions of the Act. The Act is amended from time to time to keep the law up to date.</a:t>
            </a:r>
          </a:p>
          <a:p>
            <a:endParaRPr lang="en-AU" dirty="0"/>
          </a:p>
        </p:txBody>
      </p:sp>
      <p:sp>
        <p:nvSpPr>
          <p:cNvPr id="4" name="Footer Placeholder 3"/>
          <p:cNvSpPr>
            <a:spLocks noGrp="1"/>
          </p:cNvSpPr>
          <p:nvPr>
            <p:ph type="ftr" sz="quarter" idx="11"/>
          </p:nvPr>
        </p:nvSpPr>
        <p:spPr/>
        <p:txBody>
          <a:bodyPr/>
          <a:lstStyle/>
          <a:p>
            <a:r>
              <a:rPr lang="en-AU" smtClean="0"/>
              <a:t>Source: http://amow.boardofstudies.nsw.edu.au/module4/module4summary.html</a:t>
            </a:r>
            <a:endParaRPr lang="en-AU"/>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u="sng" dirty="0" smtClean="0"/>
              <a:t>Q: </a:t>
            </a:r>
            <a:r>
              <a:rPr lang="en-AU" u="sng" dirty="0" smtClean="0"/>
              <a:t>Are there exemptions from seeking copyright permission?</a:t>
            </a:r>
            <a:br>
              <a:rPr lang="en-AU" u="sng" dirty="0" smtClean="0"/>
            </a:br>
            <a:endParaRPr lang="en-AU" dirty="0"/>
          </a:p>
        </p:txBody>
      </p:sp>
      <p:sp>
        <p:nvSpPr>
          <p:cNvPr id="3" name="Content Placeholder 2"/>
          <p:cNvSpPr>
            <a:spLocks noGrp="1"/>
          </p:cNvSpPr>
          <p:nvPr>
            <p:ph idx="1"/>
          </p:nvPr>
        </p:nvSpPr>
        <p:spPr/>
        <p:txBody>
          <a:bodyPr>
            <a:normAutofit fontScale="77500" lnSpcReduction="20000"/>
          </a:bodyPr>
          <a:lstStyle/>
          <a:p>
            <a:r>
              <a:rPr lang="en-AU" dirty="0" smtClean="0"/>
              <a:t>Some </a:t>
            </a:r>
            <a:r>
              <a:rPr lang="en-AU" dirty="0" smtClean="0"/>
              <a:t>copyright material can be used without seeking permission. These exceptions include:</a:t>
            </a:r>
          </a:p>
          <a:p>
            <a:r>
              <a:rPr lang="en-AU" dirty="0" smtClean="0"/>
              <a:t>Fair dealing for the purpose of research or study, which allows a student or researcher to copy 10% or one chapter of a published literary, dramatic or musical work of 10 pages or more and one article from a journal.</a:t>
            </a:r>
          </a:p>
          <a:p>
            <a:r>
              <a:rPr lang="en-AU" dirty="0" smtClean="0"/>
              <a:t>Fair dealing for the purpose of criticism or review, which allows reviewers to make fair use of copyright material provided that they acknowledge the work.</a:t>
            </a:r>
          </a:p>
          <a:p>
            <a:r>
              <a:rPr lang="en-AU" dirty="0" smtClean="0"/>
              <a:t>Statutory licences which allow educational institutions to reproduce and communicate material </a:t>
            </a:r>
            <a:r>
              <a:rPr lang="en-AU" i="1" dirty="0" smtClean="0"/>
              <a:t>protected by copyright</a:t>
            </a:r>
            <a:endParaRPr lang="en-AU" dirty="0" smtClean="0"/>
          </a:p>
          <a:p>
            <a:endParaRPr lang="en-AU" dirty="0"/>
          </a:p>
        </p:txBody>
      </p:sp>
      <p:sp>
        <p:nvSpPr>
          <p:cNvPr id="4" name="Footer Placeholder 3"/>
          <p:cNvSpPr>
            <a:spLocks noGrp="1"/>
          </p:cNvSpPr>
          <p:nvPr>
            <p:ph type="ftr" sz="quarter" idx="11"/>
          </p:nvPr>
        </p:nvSpPr>
        <p:spPr/>
        <p:txBody>
          <a:bodyPr/>
          <a:lstStyle/>
          <a:p>
            <a:r>
              <a:rPr lang="en-AU" smtClean="0"/>
              <a:t>Source: http://amow.boardofstudies.nsw.edu.au/module4/module4summary.html</a:t>
            </a:r>
            <a:endParaRPr lang="en-AU"/>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smtClean="0"/>
              <a:t>Why is it important to respect intellectual property?</a:t>
            </a:r>
            <a:endParaRPr lang="en-AU" dirty="0"/>
          </a:p>
        </p:txBody>
      </p:sp>
      <p:sp>
        <p:nvSpPr>
          <p:cNvPr id="3" name="Content Placeholder 2"/>
          <p:cNvSpPr>
            <a:spLocks noGrp="1"/>
          </p:cNvSpPr>
          <p:nvPr>
            <p:ph idx="1"/>
          </p:nvPr>
        </p:nvSpPr>
        <p:spPr/>
        <p:txBody>
          <a:bodyPr>
            <a:normAutofit fontScale="85000" lnSpcReduction="20000"/>
          </a:bodyPr>
          <a:lstStyle/>
          <a:p>
            <a:r>
              <a:rPr lang="en-AU" dirty="0" smtClean="0"/>
              <a:t>It </a:t>
            </a:r>
            <a:r>
              <a:rPr lang="en-AU" dirty="0"/>
              <a:t>is important to respect intellectual property for these three reasons:</a:t>
            </a:r>
          </a:p>
          <a:p>
            <a:r>
              <a:rPr lang="en-AU" dirty="0"/>
              <a:t>To promote creative communities and rich cultures. We must support creative work by paying writers, artists, musicians and designers for their work.</a:t>
            </a:r>
          </a:p>
          <a:p>
            <a:r>
              <a:rPr lang="en-AU" dirty="0"/>
              <a:t>To promote freedom of speech and expression. When individual creative people can make a living from sales of their work, they are free from the pressures of sponsorship by governments or large corporations.</a:t>
            </a:r>
          </a:p>
          <a:p>
            <a:r>
              <a:rPr lang="en-AU" dirty="0"/>
              <a:t>It is wrong to steal. It is immoral and illegal to steal other people's property unless they give you permission to use it.</a:t>
            </a:r>
          </a:p>
          <a:p>
            <a:endParaRPr lang="en-AU" dirty="0"/>
          </a:p>
        </p:txBody>
      </p:sp>
      <p:sp>
        <p:nvSpPr>
          <p:cNvPr id="4" name="Footer Placeholder 3"/>
          <p:cNvSpPr>
            <a:spLocks noGrp="1"/>
          </p:cNvSpPr>
          <p:nvPr>
            <p:ph type="ftr" sz="quarter" idx="11"/>
          </p:nvPr>
        </p:nvSpPr>
        <p:spPr/>
        <p:txBody>
          <a:bodyPr/>
          <a:lstStyle/>
          <a:p>
            <a:r>
              <a:rPr lang="en-AU" smtClean="0"/>
              <a:t>Source: http://amow.boardofstudies.nsw.edu.au/module4/module4summary.html</a:t>
            </a:r>
            <a:endParaRPr lang="en-AU"/>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7.0&quot;&gt;&lt;object type=&quot;1&quot; unique_id=&quot;10001&quot;&gt;&lt;object type=&quot;2&quot; unique_id=&quot;10056&quot;&gt;&lt;object type=&quot;3&quot; unique_id=&quot;10057&quot;&gt;&lt;property id=&quot;20148&quot; value=&quot;5&quot;/&gt;&lt;property id=&quot;20300&quot; value=&quot;Slide 1 - &amp;quot;All My Own Work: &amp;amp;#x09;&amp;#x0D;&amp;#x0A;&amp;quot;&quot;/&gt;&lt;property id=&quot;20307&quot; value=&quot;256&quot;/&gt;&lt;/object&gt;&lt;object type=&quot;3&quot; unique_id=&quot;10058&quot;&gt;&lt;property id=&quot;20148&quot; value=&quot;5&quot;/&gt;&lt;property id=&quot;20300&quot; value=&quot;Slide 2 - &amp;quot;What is copyright? &amp;#x0D;&amp;#x0A;&amp;quot;&quot;/&gt;&lt;property id=&quot;20307&quot; value=&quot;260&quot;/&gt;&lt;/object&gt;&lt;object type=&quot;3&quot; unique_id=&quot;10059&quot;&gt;&lt;property id=&quot;20148&quot; value=&quot;5&quot;/&gt;&lt;property id=&quot;20300&quot; value=&quot;Slide 3 - &amp;quot;Why do we need it?&amp;quot;&quot;/&gt;&lt;property id=&quot;20307&quot; value=&quot;263&quot;/&gt;&lt;/object&gt;&lt;object type=&quot;3&quot; unique_id=&quot;10061&quot;&gt;&lt;property id=&quot;20148&quot; value=&quot;5&quot;/&gt;&lt;property id=&quot;20300&quot; value=&quot;Slide 4 - &amp;quot;What is the Copyright Act?&amp;quot;&quot;/&gt;&lt;property id=&quot;20307&quot; value=&quot;268&quot;/&gt;&lt;/object&gt;&lt;object type=&quot;3&quot; unique_id=&quot;10063&quot;&gt;&lt;property id=&quot;20148&quot; value=&quot;5&quot;/&gt;&lt;property id=&quot;20300&quot; value=&quot;Slide 9 - &amp;quot;Why is it important to respect intellectual property?&amp;quot;&quot;/&gt;&lt;property id=&quot;20307&quot; value=&quot;266&quot;/&gt;&lt;/object&gt;&lt;object type=&quot;3&quot; unique_id=&quot;10064&quot;&gt;&lt;property id=&quot;20148&quot; value=&quot;5&quot;/&gt;&lt;property id=&quot;20300&quot; value=&quot;Slide 10 - &amp;quot;Consider these situations&amp;quot;&quot;/&gt;&lt;property id=&quot;20307&quot; value=&quot;265&quot;/&gt;&lt;/object&gt;&lt;object type=&quot;3&quot; unique_id=&quot;10065&quot;&gt;&lt;property id=&quot;20148&quot; value=&quot;5&quot;/&gt;&lt;property id=&quot;20300&quot; value=&quot;Slide 11 - &amp;quot;Copyright Act&amp;#x0D;&amp;#x0A;&amp;quot;&quot;/&gt;&lt;property id=&quot;20307&quot; value=&quot;257&quot;/&gt;&lt;/object&gt;&lt;object type=&quot;3&quot; unique_id=&quot;10066&quot;&gt;&lt;property id=&quot;20148&quot; value=&quot;5&quot;/&gt;&lt;property id=&quot;20300&quot; value=&quot;Slide 12 - &amp;quot;How does copyright work in a digital environment?&amp;quot;&quot;/&gt;&lt;property id=&quot;20307&quot; value=&quot;264&quot;/&gt;&lt;/object&gt;&lt;object type=&quot;3&quot; unique_id=&quot;10067&quot;&gt;&lt;property id=&quot;20148&quot; value=&quot;5&quot;/&gt;&lt;property id=&quot;20300&quot; value=&quot;Slide 13&quot;/&gt;&lt;property id=&quot;20307&quot; value=&quot;269&quot;/&gt;&lt;/object&gt;&lt;object type=&quot;3&quot; unique_id=&quot;10068&quot;&gt;&lt;property id=&quot;20148&quot; value=&quot;5&quot;/&gt;&lt;property id=&quot;20300&quot; value=&quot;Slide 14 - &amp;quot;How is copyright related to music and images found in digital media and on the internet?&amp;#x0D;&amp;#x0A;&amp;quot;&quot;/&gt;&lt;property id=&quot;20307&quot; value=&quot;270&quot;/&gt;&lt;/object&gt;&lt;object type=&quot;3&quot; unique_id=&quot;10069&quot;&gt;&lt;property id=&quot;20148&quot; value=&quot;5&quot;/&gt;&lt;property id=&quot;20300&quot; value=&quot;Slide 15&quot;/&gt;&lt;property id=&quot;20307&quot; value=&quot;271&quot;/&gt;&lt;/object&gt;&lt;object type=&quot;3&quot; unique_id=&quot;10070&quot;&gt;&lt;property id=&quot;20148&quot; value=&quot;5&quot;/&gt;&lt;property id=&quot;20300&quot; value=&quot;Slide 16&quot;/&gt;&lt;property id=&quot;20307&quot; value=&quot;272&quot;/&gt;&lt;/object&gt;&lt;object type=&quot;3&quot; unique_id=&quot;10071&quot;&gt;&lt;property id=&quot;20148&quot; value=&quot;5&quot;/&gt;&lt;property id=&quot;20300&quot; value=&quot;Slide 17 - &amp;quot;Educational Statutory Licence&amp;#x0D;&amp;#x0A;&amp;quot;&quot;/&gt;&lt;property id=&quot;20307&quot; value=&quot;258&quot;/&gt;&lt;/object&gt;&lt;object type=&quot;3&quot; unique_id=&quot;10072&quot;&gt;&lt;property id=&quot;20148&quot; value=&quot;5&quot;/&gt;&lt;property id=&quot;20300&quot; value=&quot;Slide 18 - &amp;quot;Issues&amp;#x0D;&amp;#x0A;&amp;quot;&quot;/&gt;&lt;property id=&quot;20307&quot; value=&quot;259&quot;/&gt;&lt;/object&gt;&lt;object type=&quot;3&quot; unique_id=&quot;10073&quot;&gt;&lt;property id=&quot;20148&quot; value=&quot;5&quot;/&gt;&lt;property id=&quot;20300&quot; value=&quot;Slide 19 - &amp;quot;Tips and hints&amp;#x0D;&amp;#x0A;&amp;quot;&quot;/&gt;&lt;property id=&quot;20307&quot; value=&quot;261&quot;/&gt;&lt;/object&gt;&lt;object type=&quot;3&quot; unique_id=&quot;10341&quot;&gt;&lt;property id=&quot;20148&quot; value=&quot;5&quot;/&gt;&lt;property id=&quot;20300&quot; value=&quot;Slide 5 - &amp;quot;Q: How much copying can students do?&amp;#x0D;&amp;#x0A;&amp;quot;&quot;/&gt;&lt;property id=&quot;20307&quot; value=&quot;276&quot;/&gt;&lt;/object&gt;&lt;object type=&quot;3&quot; unique_id=&quot;10342&quot;&gt;&lt;property id=&quot;20148&quot; value=&quot;5&quot;/&gt;&lt;property id=&quot;20300&quot; value=&quot;Slide 6 - &amp;quot;Q: How long does copyright last?&amp;#x0D;&amp;#x0A;&amp;quot;&quot;/&gt;&lt;property id=&quot;20307&quot; value=&quot;273&quot;/&gt;&lt;/object&gt;&lt;object type=&quot;3&quot; unique_id=&quot;10343&quot;&gt;&lt;property id=&quot;20148&quot; value=&quot;5&quot;/&gt;&lt;property id=&quot;20300&quot; value=&quot;Slide 7 - &amp;quot;Q: Is the Copyright Act ever updated?&amp;#x0D;&amp;#x0A;&amp;quot;&quot;/&gt;&lt;property id=&quot;20307&quot; value=&quot;274&quot;/&gt;&lt;/object&gt;&lt;object type=&quot;3&quot; unique_id=&quot;10344&quot;&gt;&lt;property id=&quot;20148&quot; value=&quot;5&quot;/&gt;&lt;property id=&quot;20300&quot; value=&quot;Slide 8 - &amp;quot;Q: Are there exemptions from seeking copyright permission?&amp;#x0D;&amp;#x0A;&amp;quot;&quot;/&gt;&lt;property id=&quot;20307&quot; value=&quot;275&quot;/&gt;&lt;/object&gt;&lt;/object&gt;&lt;object type=&quot;8&quot; unique_id=&quot;10092&quo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TotalTime>
  <Words>1860</Words>
  <Application>Microsoft Office PowerPoint</Application>
  <PresentationFormat>On-screen Show (4:3)</PresentationFormat>
  <Paragraphs>98</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All My Own Work:   </vt:lpstr>
      <vt:lpstr>What is copyright?  </vt:lpstr>
      <vt:lpstr>Why do we need it?</vt:lpstr>
      <vt:lpstr>What is the Copyright Act?</vt:lpstr>
      <vt:lpstr>Q: How much copying can students do? </vt:lpstr>
      <vt:lpstr>Q: How long does copyright last? </vt:lpstr>
      <vt:lpstr>Q: Is the Copyright Act ever updated? </vt:lpstr>
      <vt:lpstr>Q: Are there exemptions from seeking copyright permission? </vt:lpstr>
      <vt:lpstr>Why is it important to respect intellectual property?</vt:lpstr>
      <vt:lpstr>Consider these situations</vt:lpstr>
      <vt:lpstr>Copyright Act </vt:lpstr>
      <vt:lpstr>How does copyright work in a digital environment?</vt:lpstr>
      <vt:lpstr>Slide 13</vt:lpstr>
      <vt:lpstr>How is copyright related to music and images found in digital media and on the internet? </vt:lpstr>
      <vt:lpstr>Slide 15</vt:lpstr>
      <vt:lpstr>Slide 16</vt:lpstr>
      <vt:lpstr>Educational Statutory Licence </vt:lpstr>
      <vt:lpstr>Issues </vt:lpstr>
      <vt:lpstr>Tips and hints </vt:lpstr>
    </vt:vector>
  </TitlesOfParts>
  <Company>DET NSW</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All My Own Work:</dc:title>
  <dc:creator>Cross</dc:creator>
  <cp:lastModifiedBy>Cross</cp:lastModifiedBy>
  <cp:revision>7</cp:revision>
  <dcterms:created xsi:type="dcterms:W3CDTF">2012-12-11T01:21:25Z</dcterms:created>
  <dcterms:modified xsi:type="dcterms:W3CDTF">2013-08-21T05:21:00Z</dcterms:modified>
</cp:coreProperties>
</file>