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64" r:id="rId7"/>
    <p:sldId id="260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56911-E77B-4DC1-A46F-FD6FC0AFD481}" type="datetimeFigureOut">
              <a:rPr lang="en-AU" smtClean="0"/>
              <a:pPr/>
              <a:t>21/08/2013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7560D-CBD1-4AE2-BF8D-D0CCA32BBA5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EB1-FF7C-4050-B316-5787A05DF0A8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4DA1-25F9-450B-89F7-B017789FC9FC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F261-9A2C-4193-857A-E98211D6163E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321A-4C2E-4643-B652-17461059CED9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0106-EAAA-44EA-868E-9C1D0E2A8D7E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8638-7996-451C-9B41-3D7359A20DC7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AC5B-775B-4FD1-BA0B-B84D5484F428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110-C01E-4C54-B7B7-E107F53511EC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EB85-088F-4CE0-9C1A-5F5AC7CF27C0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E8E1-04AE-4ED7-B8BC-D119E1E4A0A9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6D7F-F1B0-4DFC-A7FE-18B479967B40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5FA4-AD4E-498C-B717-1659F771582A}" type="datetime1">
              <a:rPr lang="en-AU" smtClean="0"/>
              <a:pPr/>
              <a:t>21/08/2013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smtClean="0"/>
              <a:t>Source: http://amow.boardofstudies.nsw.edu.au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D8EF-F073-4C72-AF3C-F89CE4640CD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mow.boardofstudies.nsw.edu.au/module1/module1s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en-AU" b="1" dirty="0" smtClean="0"/>
              <a:t>All My Own Work: 	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>
            <a:normAutofit/>
          </a:bodyPr>
          <a:lstStyle/>
          <a:p>
            <a:r>
              <a:rPr lang="en-AU" sz="5000" b="1" dirty="0" smtClean="0"/>
              <a:t>Module </a:t>
            </a:r>
            <a:r>
              <a:rPr lang="en-AU" sz="5000" b="1" dirty="0" smtClean="0"/>
              <a:t>3:    Plagiarism</a:t>
            </a:r>
            <a:endParaRPr lang="en-AU" sz="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plagiarism?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'Plagiarism is when you </a:t>
            </a:r>
            <a:r>
              <a:rPr lang="en-AU" b="1" dirty="0" smtClean="0"/>
              <a:t>pretend that you </a:t>
            </a:r>
            <a:r>
              <a:rPr lang="en-AU" dirty="0" smtClean="0"/>
              <a:t>have written or created a piece of work that someone else originated. It is cheating, it is dishonest, and it could jeopardise your HSC exam results.'</a:t>
            </a:r>
          </a:p>
          <a:p>
            <a:r>
              <a:rPr lang="en-AU" dirty="0" smtClean="0"/>
              <a:t>Plagiarism is dishonest. It is a legal, moral and scholarly requirement that you must acknowledge </a:t>
            </a:r>
            <a:r>
              <a:rPr lang="en-AU" dirty="0" smtClean="0">
                <a:solidFill>
                  <a:srgbClr val="FF0000"/>
                </a:solidFill>
              </a:rPr>
              <a:t>( give credit to the person responsible)</a:t>
            </a:r>
            <a:r>
              <a:rPr lang="en-AU" dirty="0" smtClean="0"/>
              <a:t>the ideas of others when you use them to build your own insights and understanding.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Why does plagiarism matter? 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Because it is cheating. It is unethical and dishonest.</a:t>
            </a:r>
          </a:p>
          <a:p>
            <a:pPr lvl="0"/>
            <a:r>
              <a:rPr lang="en-AU" dirty="0" smtClean="0"/>
              <a:t>Because you are not developing important skills and knowledge.</a:t>
            </a:r>
          </a:p>
          <a:p>
            <a:pPr lvl="0"/>
            <a:r>
              <a:rPr lang="en-AU" dirty="0" smtClean="0"/>
              <a:t>Because </a:t>
            </a:r>
            <a:r>
              <a:rPr lang="en-AU" b="1" dirty="0" smtClean="0"/>
              <a:t>authors own their words and ideas</a:t>
            </a:r>
            <a:r>
              <a:rPr lang="en-AU" dirty="0" smtClean="0"/>
              <a:t>.</a:t>
            </a:r>
          </a:p>
          <a:p>
            <a:pPr lvl="0"/>
            <a:r>
              <a:rPr lang="en-AU" dirty="0" smtClean="0"/>
              <a:t>Because there are penalties.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Why does plagiarism happen?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Sometimes plagiarism is outright and </a:t>
            </a:r>
            <a:r>
              <a:rPr lang="en-AU" b="1" dirty="0" smtClean="0"/>
              <a:t>intentional</a:t>
            </a:r>
            <a:r>
              <a:rPr lang="en-AU" dirty="0" smtClean="0"/>
              <a:t> cheating.</a:t>
            </a:r>
          </a:p>
          <a:p>
            <a:pPr lvl="0"/>
            <a:r>
              <a:rPr lang="en-AU" dirty="0" smtClean="0"/>
              <a:t>Sometimes  plagiarism is accidental and </a:t>
            </a:r>
            <a:r>
              <a:rPr lang="en-AU" b="1" dirty="0" smtClean="0"/>
              <a:t>unintentional</a:t>
            </a:r>
            <a:r>
              <a:rPr lang="en-AU" dirty="0" smtClean="0"/>
              <a:t>.</a:t>
            </a:r>
          </a:p>
          <a:p>
            <a:pPr lvl="0"/>
            <a:r>
              <a:rPr lang="en-AU" dirty="0" smtClean="0"/>
              <a:t>Sometimes it is a result of ignorance of bibliographic and </a:t>
            </a:r>
            <a:r>
              <a:rPr lang="en-AU" dirty="0" smtClean="0"/>
              <a:t>citation skills.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9632" y="6237312"/>
            <a:ext cx="5904656" cy="365125"/>
          </a:xfrm>
        </p:spPr>
        <p:txBody>
          <a:bodyPr/>
          <a:lstStyle/>
          <a:p>
            <a:r>
              <a:rPr lang="en-AU" sz="2000" b="1" dirty="0" smtClean="0"/>
              <a:t>Source: http://amow.boardofstudies.nsw.edu.au</a:t>
            </a:r>
            <a:endParaRPr lang="en-A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How is plagiarism detected?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AU" dirty="0" smtClean="0"/>
              <a:t>Sometimes it's very obvious. Different writing 'styles' in an assessment task are a sure sign of plagiarism.</a:t>
            </a:r>
          </a:p>
          <a:p>
            <a:pPr lvl="0"/>
            <a:r>
              <a:rPr lang="en-AU" dirty="0" smtClean="0"/>
              <a:t>If a reference list and citations do not appear, markers may suspect plagiarism.</a:t>
            </a:r>
          </a:p>
          <a:p>
            <a:pPr lvl="0"/>
            <a:r>
              <a:rPr lang="en-AU" dirty="0" smtClean="0"/>
              <a:t>Teachers check the reference list with the references sourced in the body of your work.</a:t>
            </a:r>
          </a:p>
          <a:p>
            <a:pPr lvl="0"/>
            <a:r>
              <a:rPr lang="en-AU" dirty="0" smtClean="0"/>
              <a:t>Teachers are usually experts in their subject matter. They will probably be aware of the sources you use.</a:t>
            </a:r>
          </a:p>
          <a:p>
            <a:pPr lvl="0"/>
            <a:r>
              <a:rPr lang="en-AU" dirty="0" smtClean="0"/>
              <a:t>Plagiarism is obvious when two assignments submitted are either identical or very similar to each other.</a:t>
            </a:r>
          </a:p>
          <a:p>
            <a:pPr lvl="0"/>
            <a:r>
              <a:rPr lang="en-AU" dirty="0" smtClean="0"/>
              <a:t>Teachers check students' work using plagiarism detection software, such as </a:t>
            </a:r>
            <a:r>
              <a:rPr lang="en-AU" b="1" dirty="0" err="1" smtClean="0"/>
              <a:t>Turnitin</a:t>
            </a:r>
            <a:r>
              <a:rPr lang="en-AU" dirty="0" smtClean="0"/>
              <a:t>. This is particularly useful in checking for cases of collusion between students.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Plagiarism and accessing information from the internet?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dirty="0" smtClean="0"/>
              <a:t>The same scholarship </a:t>
            </a:r>
            <a:r>
              <a:rPr lang="en-AU" b="1" dirty="0" smtClean="0"/>
              <a:t>principles apply no matter what the source </a:t>
            </a:r>
            <a:r>
              <a:rPr lang="en-AU" dirty="0" smtClean="0"/>
              <a:t>of the information that has been used. The only difference is that the form of acknowledgement for web based sources is different.</a:t>
            </a:r>
          </a:p>
          <a:p>
            <a:pPr lvl="0"/>
            <a:r>
              <a:rPr lang="en-AU" dirty="0" smtClean="0"/>
              <a:t>Students might plagiarise because they are less rigorous in their application of scholarship principles and practices.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Strategies/handy hints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What strategies can be employed to avoid plagiarism?</a:t>
            </a:r>
          </a:p>
          <a:p>
            <a:pPr lvl="0"/>
            <a:r>
              <a:rPr lang="en-AU" dirty="0" smtClean="0"/>
              <a:t>Be honest and ethical. Acknowledge sources appropriately.</a:t>
            </a:r>
          </a:p>
          <a:p>
            <a:pPr lvl="0"/>
            <a:r>
              <a:rPr lang="en-AU" dirty="0" smtClean="0"/>
              <a:t>Learn to manage your time better so that you leave enough time for all your assessments.</a:t>
            </a:r>
          </a:p>
          <a:p>
            <a:pPr lvl="0"/>
            <a:r>
              <a:rPr lang="en-AU" dirty="0" smtClean="0"/>
              <a:t>Learn to paraphrase correctly.</a:t>
            </a:r>
          </a:p>
          <a:p>
            <a:pPr lvl="0"/>
            <a:r>
              <a:rPr lang="en-AU" dirty="0" smtClean="0"/>
              <a:t>Use the </a:t>
            </a:r>
            <a:r>
              <a:rPr lang="en-AU" dirty="0" smtClean="0">
                <a:hlinkClick r:id="rId2" tooltip="Information_Process"/>
              </a:rPr>
              <a:t>Information Process</a:t>
            </a:r>
            <a:r>
              <a:rPr lang="en-AU" dirty="0" smtClean="0"/>
              <a:t> to plan and organise your research.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Source: http://amow.boardofstudies.nsw.edu.au</a:t>
            </a:r>
            <a:endParaRPr lang="en-AU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ll My Own Work: &amp;amp;#x09;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plagiarism?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&amp;#x0D;&amp;#x0A;Why does plagiarism matter? &amp;#x0D;&amp;#x0A;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Why does plagiarism happen?&amp;#x0D;&amp;#x0A;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How is plagiarism detected?&amp;#x0D;&amp;#x0A;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Plagiarism and accessing information from the internet?&amp;#x0D;&amp;#x0A;&amp;quot;&quot;/&gt;&lt;property id=&quot;20307&quot; value=&quot;264&quot;/&gt;&lt;/object&gt;&lt;object type=&quot;3&quot; unique_id=&quot;10010&quot;&gt;&lt;property id=&quot;20148&quot; value=&quot;5&quot;/&gt;&lt;property id=&quot;20300&quot; value=&quot;Slide 7 - &amp;quot;Strategies/handy hints&amp;#x0D;&amp;#x0A;&amp;quot;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423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All My Own Work:   </vt:lpstr>
      <vt:lpstr>What is plagiarism?</vt:lpstr>
      <vt:lpstr> Why does plagiarism matter?  </vt:lpstr>
      <vt:lpstr>Why does plagiarism happen? </vt:lpstr>
      <vt:lpstr>How is plagiarism detected? </vt:lpstr>
      <vt:lpstr>Plagiarism and accessing information from the internet? </vt:lpstr>
      <vt:lpstr>Strategies/handy hints </vt:lpstr>
    </vt:vector>
  </TitlesOfParts>
  <Company>DET NSW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My Own Work:</dc:title>
  <dc:creator>Cross</dc:creator>
  <cp:lastModifiedBy>Cross</cp:lastModifiedBy>
  <cp:revision>10</cp:revision>
  <dcterms:created xsi:type="dcterms:W3CDTF">2012-12-11T00:57:27Z</dcterms:created>
  <dcterms:modified xsi:type="dcterms:W3CDTF">2013-08-21T05:15:18Z</dcterms:modified>
</cp:coreProperties>
</file>