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61" r:id="rId4"/>
    <p:sldId id="259" r:id="rId5"/>
    <p:sldId id="262" r:id="rId6"/>
    <p:sldId id="264" r:id="rId7"/>
    <p:sldId id="273" r:id="rId8"/>
    <p:sldId id="260" r:id="rId9"/>
    <p:sldId id="265" r:id="rId10"/>
    <p:sldId id="266" r:id="rId11"/>
    <p:sldId id="267" r:id="rId12"/>
    <p:sldId id="268" r:id="rId13"/>
    <p:sldId id="269" r:id="rId14"/>
    <p:sldId id="272"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06" autoAdjust="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F56911-E77B-4DC1-A46F-FD6FC0AFD481}" type="datetimeFigureOut">
              <a:rPr lang="en-AU" smtClean="0"/>
              <a:pPr/>
              <a:t>21/08/2013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27560D-CBD1-4AE2-BF8D-D0CCA32BBA50}"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95F7EB1-FF7C-4050-B316-5787A05DF0A8}"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607C4DA1-25F9-450B-89F7-B017789FC9FC}"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C208F261-9A2C-4193-857A-E98211D6163E}"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CF321A-4C2E-4643-B652-17461059CED9}"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620106-EAAA-44EA-868E-9C1D0E2A8D7E}" type="datetime1">
              <a:rPr lang="en-AU" smtClean="0"/>
              <a:pPr/>
              <a:t>21/08/2013</a:t>
            </a:fld>
            <a:endParaRPr lang="en-AU"/>
          </a:p>
        </p:txBody>
      </p:sp>
      <p:sp>
        <p:nvSpPr>
          <p:cNvPr id="5" name="Footer Placeholder 4"/>
          <p:cNvSpPr>
            <a:spLocks noGrp="1"/>
          </p:cNvSpPr>
          <p:nvPr>
            <p:ph type="ftr" sz="quarter" idx="11"/>
          </p:nvPr>
        </p:nvSpPr>
        <p:spPr/>
        <p:txBody>
          <a:bodyPr/>
          <a:lstStyle/>
          <a:p>
            <a:r>
              <a:rPr lang="en-AU" smtClean="0"/>
              <a:t>Source: http://amow.boardofstudies.nsw.edu.au</a:t>
            </a:r>
            <a:endParaRPr lang="en-AU"/>
          </a:p>
        </p:txBody>
      </p:sp>
      <p:sp>
        <p:nvSpPr>
          <p:cNvPr id="6" name="Slide Number Placeholder 5"/>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33E8638-7996-451C-9B41-3D7359A20DC7}"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a:t>
            </a:r>
            <a:endParaRPr lang="en-AU"/>
          </a:p>
        </p:txBody>
      </p:sp>
      <p:sp>
        <p:nvSpPr>
          <p:cNvPr id="7" name="Slide Number Placeholder 6"/>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0F61AC5B-775B-4FD1-BA0B-B84D5484F428}" type="datetime1">
              <a:rPr lang="en-AU" smtClean="0"/>
              <a:pPr/>
              <a:t>21/08/2013</a:t>
            </a:fld>
            <a:endParaRPr lang="en-AU"/>
          </a:p>
        </p:txBody>
      </p:sp>
      <p:sp>
        <p:nvSpPr>
          <p:cNvPr id="8" name="Footer Placeholder 7"/>
          <p:cNvSpPr>
            <a:spLocks noGrp="1"/>
          </p:cNvSpPr>
          <p:nvPr>
            <p:ph type="ftr" sz="quarter" idx="11"/>
          </p:nvPr>
        </p:nvSpPr>
        <p:spPr/>
        <p:txBody>
          <a:bodyPr/>
          <a:lstStyle/>
          <a:p>
            <a:r>
              <a:rPr lang="en-AU" smtClean="0"/>
              <a:t>Source: http://amow.boardofstudies.nsw.edu.au</a:t>
            </a:r>
            <a:endParaRPr lang="en-AU"/>
          </a:p>
        </p:txBody>
      </p:sp>
      <p:sp>
        <p:nvSpPr>
          <p:cNvPr id="9" name="Slide Number Placeholder 8"/>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9A39110-C01E-4C54-B7B7-E107F53511EC}" type="datetime1">
              <a:rPr lang="en-AU" smtClean="0"/>
              <a:pPr/>
              <a:t>21/08/2013</a:t>
            </a:fld>
            <a:endParaRPr lang="en-AU"/>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
        <p:nvSpPr>
          <p:cNvPr id="5" name="Slide Number Placeholder 4"/>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4EB85-088F-4CE0-9C1A-5F5AC7CF27C0}" type="datetime1">
              <a:rPr lang="en-AU" smtClean="0"/>
              <a:pPr/>
              <a:t>21/08/2013</a:t>
            </a:fld>
            <a:endParaRPr lang="en-AU"/>
          </a:p>
        </p:txBody>
      </p:sp>
      <p:sp>
        <p:nvSpPr>
          <p:cNvPr id="3" name="Footer Placeholder 2"/>
          <p:cNvSpPr>
            <a:spLocks noGrp="1"/>
          </p:cNvSpPr>
          <p:nvPr>
            <p:ph type="ftr" sz="quarter" idx="11"/>
          </p:nvPr>
        </p:nvSpPr>
        <p:spPr/>
        <p:txBody>
          <a:bodyPr/>
          <a:lstStyle/>
          <a:p>
            <a:r>
              <a:rPr lang="en-AU" smtClean="0"/>
              <a:t>Source: http://amow.boardofstudies.nsw.edu.au</a:t>
            </a:r>
            <a:endParaRPr lang="en-AU"/>
          </a:p>
        </p:txBody>
      </p:sp>
      <p:sp>
        <p:nvSpPr>
          <p:cNvPr id="4" name="Slide Number Placeholder 3"/>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5E8E1-04AE-4ED7-B8BC-D119E1E4A0A9}"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a:t>
            </a:r>
            <a:endParaRPr lang="en-AU"/>
          </a:p>
        </p:txBody>
      </p:sp>
      <p:sp>
        <p:nvSpPr>
          <p:cNvPr id="7" name="Slide Number Placeholder 6"/>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C56D7F-F1B0-4DFC-A7FE-18B479967B40}" type="datetime1">
              <a:rPr lang="en-AU" smtClean="0"/>
              <a:pPr/>
              <a:t>21/08/2013</a:t>
            </a:fld>
            <a:endParaRPr lang="en-AU"/>
          </a:p>
        </p:txBody>
      </p:sp>
      <p:sp>
        <p:nvSpPr>
          <p:cNvPr id="6" name="Footer Placeholder 5"/>
          <p:cNvSpPr>
            <a:spLocks noGrp="1"/>
          </p:cNvSpPr>
          <p:nvPr>
            <p:ph type="ftr" sz="quarter" idx="11"/>
          </p:nvPr>
        </p:nvSpPr>
        <p:spPr/>
        <p:txBody>
          <a:bodyPr/>
          <a:lstStyle/>
          <a:p>
            <a:r>
              <a:rPr lang="en-AU" smtClean="0"/>
              <a:t>Source: http://amow.boardofstudies.nsw.edu.au</a:t>
            </a:r>
            <a:endParaRPr lang="en-AU"/>
          </a:p>
        </p:txBody>
      </p:sp>
      <p:sp>
        <p:nvSpPr>
          <p:cNvPr id="7" name="Slide Number Placeholder 6"/>
          <p:cNvSpPr>
            <a:spLocks noGrp="1"/>
          </p:cNvSpPr>
          <p:nvPr>
            <p:ph type="sldNum" sz="quarter" idx="12"/>
          </p:nvPr>
        </p:nvSpPr>
        <p:spPr/>
        <p:txBody>
          <a:bodyPr/>
          <a:lstStyle/>
          <a:p>
            <a:fld id="{A58CD8EF-F073-4C72-AF3C-F89CE4640CDD}"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5FA4-AD4E-498C-B717-1659F771582A}" type="datetime1">
              <a:rPr lang="en-AU" smtClean="0"/>
              <a:pPr/>
              <a:t>21/08/2013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smtClean="0"/>
              <a:t>Source: http://amow.boardofstudies.nsw.edu.au</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CD8EF-F073-4C72-AF3C-F89CE4640CDD}"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amow.boardofstudies.nsw.edu.au/module3/module3s3.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oardofstudies.nsw.edu.au/syllabus_hs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908720"/>
            <a:ext cx="7772400" cy="1470025"/>
          </a:xfrm>
        </p:spPr>
        <p:txBody>
          <a:bodyPr>
            <a:normAutofit/>
          </a:bodyPr>
          <a:lstStyle/>
          <a:p>
            <a:r>
              <a:rPr lang="en-AU" b="1" dirty="0" smtClean="0"/>
              <a:t>All My Own Work: 	</a:t>
            </a:r>
            <a:r>
              <a:rPr lang="en-AU" dirty="0" smtClean="0"/>
              <a:t/>
            </a:r>
            <a:br>
              <a:rPr lang="en-AU" dirty="0" smtClean="0"/>
            </a:br>
            <a:endParaRPr lang="en-AU" dirty="0"/>
          </a:p>
        </p:txBody>
      </p:sp>
      <p:sp>
        <p:nvSpPr>
          <p:cNvPr id="3" name="Subtitle 2"/>
          <p:cNvSpPr>
            <a:spLocks noGrp="1"/>
          </p:cNvSpPr>
          <p:nvPr>
            <p:ph type="subTitle" idx="1"/>
          </p:nvPr>
        </p:nvSpPr>
        <p:spPr>
          <a:xfrm>
            <a:off x="1403648" y="2636912"/>
            <a:ext cx="6400800" cy="1752600"/>
          </a:xfrm>
        </p:spPr>
        <p:txBody>
          <a:bodyPr>
            <a:normAutofit fontScale="92500"/>
          </a:bodyPr>
          <a:lstStyle/>
          <a:p>
            <a:r>
              <a:rPr lang="en-AU" sz="5000" b="1" dirty="0" smtClean="0"/>
              <a:t>Module 2 </a:t>
            </a:r>
            <a:r>
              <a:rPr lang="en-AU" sz="5400" b="1" dirty="0" smtClean="0"/>
              <a:t>Acknowledging Sources</a:t>
            </a:r>
            <a:endParaRPr lang="en-AU" sz="5000"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74242"/>
          </a:xfrm>
        </p:spPr>
        <p:txBody>
          <a:bodyPr>
            <a:normAutofit/>
          </a:bodyPr>
          <a:lstStyle/>
          <a:p>
            <a:r>
              <a:rPr lang="en-AU" b="1" dirty="0" smtClean="0"/>
              <a:t>In-text citation</a:t>
            </a:r>
            <a:br>
              <a:rPr lang="en-AU" b="1" dirty="0" smtClean="0"/>
            </a:br>
            <a:endParaRPr lang="en-AU" dirty="0"/>
          </a:p>
        </p:txBody>
      </p:sp>
      <p:sp>
        <p:nvSpPr>
          <p:cNvPr id="3" name="Content Placeholder 2"/>
          <p:cNvSpPr>
            <a:spLocks noGrp="1"/>
          </p:cNvSpPr>
          <p:nvPr>
            <p:ph idx="1"/>
          </p:nvPr>
        </p:nvSpPr>
        <p:spPr>
          <a:xfrm>
            <a:off x="457200" y="2420888"/>
            <a:ext cx="8229600" cy="3705275"/>
          </a:xfrm>
        </p:spPr>
        <p:txBody>
          <a:bodyPr>
            <a:normAutofit/>
          </a:bodyPr>
          <a:lstStyle/>
          <a:p>
            <a:r>
              <a:rPr lang="en-AU" dirty="0" smtClean="0"/>
              <a:t>When you are using another person's idea but not quoting directly, you must acknowledge the source. In the Harvard system, the source can be identified by placing the author's or authority's name and the year of publication in brackets before or after referring to it.</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Footnotes and endnotes</a:t>
            </a:r>
            <a:br>
              <a:rPr lang="en-AU" b="1" dirty="0" smtClean="0"/>
            </a:br>
            <a:endParaRPr lang="en-AU" dirty="0"/>
          </a:p>
        </p:txBody>
      </p:sp>
      <p:sp>
        <p:nvSpPr>
          <p:cNvPr id="3" name="Content Placeholder 2"/>
          <p:cNvSpPr>
            <a:spLocks noGrp="1"/>
          </p:cNvSpPr>
          <p:nvPr>
            <p:ph idx="1"/>
          </p:nvPr>
        </p:nvSpPr>
        <p:spPr/>
        <p:txBody>
          <a:bodyPr/>
          <a:lstStyle/>
          <a:p>
            <a:r>
              <a:rPr lang="en-AU" dirty="0" smtClean="0"/>
              <a:t>Footnotes </a:t>
            </a:r>
            <a:r>
              <a:rPr lang="en-AU" dirty="0" smtClean="0"/>
              <a:t>and endnotes are also ways of acknowledging the sources of any material quoted, summarised or paraphrased on any page of a submitted work</a:t>
            </a:r>
            <a:r>
              <a:rPr lang="en-AU" dirty="0" smtClean="0"/>
              <a:t>.</a:t>
            </a:r>
          </a:p>
          <a:p>
            <a:r>
              <a:rPr lang="en-AU" dirty="0" smtClean="0"/>
              <a:t>Footnotes </a:t>
            </a:r>
            <a:r>
              <a:rPr lang="en-AU" dirty="0" smtClean="0"/>
              <a:t>and endnotes are intended to refer readers to exact pages of the works listed in the reference list.</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2016224"/>
          </a:xfrm>
        </p:spPr>
        <p:txBody>
          <a:bodyPr>
            <a:normAutofit fontScale="90000"/>
          </a:bodyPr>
          <a:lstStyle/>
          <a:p>
            <a:r>
              <a:rPr lang="en-AU" b="1" dirty="0" smtClean="0"/>
              <a:t>How should any material quoted, summarised or paraphrased be referenced using footnotes or endnotes?</a:t>
            </a:r>
            <a:br>
              <a:rPr lang="en-AU" b="1" dirty="0" smtClean="0"/>
            </a:br>
            <a:endParaRPr lang="en-AU" dirty="0"/>
          </a:p>
        </p:txBody>
      </p:sp>
      <p:sp>
        <p:nvSpPr>
          <p:cNvPr id="3" name="Content Placeholder 2"/>
          <p:cNvSpPr>
            <a:spLocks noGrp="1"/>
          </p:cNvSpPr>
          <p:nvPr>
            <p:ph idx="1"/>
          </p:nvPr>
        </p:nvSpPr>
        <p:spPr>
          <a:xfrm>
            <a:off x="457200" y="3068960"/>
            <a:ext cx="8229600" cy="3057203"/>
          </a:xfrm>
        </p:spPr>
        <p:txBody>
          <a:bodyPr>
            <a:normAutofit fontScale="85000" lnSpcReduction="10000"/>
          </a:bodyPr>
          <a:lstStyle/>
          <a:p>
            <a:r>
              <a:rPr lang="en-AU" dirty="0" smtClean="0"/>
              <a:t>Insert a number (either in brackets or slightly above the line) in your text at the end of the sentence or immediately following a direct quotation or idea that is being used from a source. For footnotes, the information about the source of each numbered reference is given at the bottom of each page of your text. With endnotes this information is given in a list at the end of your work.</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fontScale="90000"/>
          </a:bodyPr>
          <a:lstStyle/>
          <a:p>
            <a:r>
              <a:rPr lang="en-AU" b="1" dirty="0" smtClean="0"/>
              <a:t>How should sources be referenced at the end of a work?</a:t>
            </a:r>
            <a:br>
              <a:rPr lang="en-AU" b="1" dirty="0" smtClean="0"/>
            </a:br>
            <a:endParaRPr lang="en-AU" dirty="0"/>
          </a:p>
        </p:txBody>
      </p:sp>
      <p:sp>
        <p:nvSpPr>
          <p:cNvPr id="3" name="Content Placeholder 2"/>
          <p:cNvSpPr>
            <a:spLocks noGrp="1"/>
          </p:cNvSpPr>
          <p:nvPr>
            <p:ph idx="1"/>
          </p:nvPr>
        </p:nvSpPr>
        <p:spPr>
          <a:xfrm>
            <a:off x="457200" y="1484784"/>
            <a:ext cx="8229600" cy="4641379"/>
          </a:xfrm>
        </p:spPr>
        <p:txBody>
          <a:bodyPr>
            <a:normAutofit fontScale="55000" lnSpcReduction="20000"/>
          </a:bodyPr>
          <a:lstStyle/>
          <a:p>
            <a:r>
              <a:rPr lang="en-AU" dirty="0" smtClean="0"/>
              <a:t>A reference list includes all the sources of information that have been cited in a piece of work. The reference list is located at the end of the piece of work and is usually listed in alphabetical order of the authors of the different sources used.</a:t>
            </a:r>
          </a:p>
          <a:p>
            <a:r>
              <a:rPr lang="en-AU" dirty="0" smtClean="0"/>
              <a:t>Each in-text citation must have a corresponding entry in the reference list which is submitted with the assignment.</a:t>
            </a:r>
          </a:p>
          <a:p>
            <a:r>
              <a:rPr lang="en-AU" dirty="0" smtClean="0"/>
              <a:t>A bibliography includes all the sources used in the preparation of a piece of work - not just those that have been cited in the text of the work and included in a reference list. The bibliography is located at the end of the piece of work and is usually listed in alphabetical order of the authors of the different sources used.</a:t>
            </a:r>
          </a:p>
          <a:p>
            <a:r>
              <a:rPr lang="en-AU" dirty="0" smtClean="0"/>
              <a:t>Different resources, print and electronic, have different characteristics related to their type, format and the content they contain.</a:t>
            </a:r>
          </a:p>
          <a:p>
            <a:r>
              <a:rPr lang="en-AU" dirty="0" smtClean="0"/>
              <a:t>Each type of resource is cited and referenced in a slightly different way.</a:t>
            </a:r>
          </a:p>
          <a:p>
            <a:r>
              <a:rPr lang="en-AU" dirty="0" smtClean="0"/>
              <a:t>As you have already learnt, there is no universal referencing style and you should ask your teachers which style you should follow.</a:t>
            </a:r>
          </a:p>
          <a:p>
            <a:r>
              <a:rPr lang="en-AU" dirty="0" smtClean="0"/>
              <a:t>The four most common referencing styles are:</a:t>
            </a:r>
          </a:p>
          <a:p>
            <a:pPr lvl="1"/>
            <a:r>
              <a:rPr lang="en-AU" dirty="0" smtClean="0"/>
              <a:t>Harvard (author-date)</a:t>
            </a:r>
          </a:p>
          <a:p>
            <a:pPr lvl="1"/>
            <a:r>
              <a:rPr lang="en-AU" dirty="0" smtClean="0"/>
              <a:t>American Psychological Association (APA)</a:t>
            </a:r>
          </a:p>
          <a:p>
            <a:pPr lvl="1"/>
            <a:r>
              <a:rPr lang="en-AU" dirty="0" smtClean="0"/>
              <a:t>Modern Language Association (MLA)</a:t>
            </a:r>
          </a:p>
          <a:p>
            <a:pPr lvl="1"/>
            <a:r>
              <a:rPr lang="en-AU" dirty="0" smtClean="0"/>
              <a:t>Oxford (documentary-note or footnote referencing).</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What strategies can students use in preparation for the acknowledgment of sources in their work?</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organise notes and record details of where information was actually found</a:t>
            </a:r>
          </a:p>
          <a:p>
            <a:r>
              <a:rPr lang="en-AU" dirty="0" smtClean="0"/>
              <a:t>record details of the resource being used on the pages of your notes, printouts or photocopies of information</a:t>
            </a:r>
          </a:p>
          <a:p>
            <a:r>
              <a:rPr lang="en-AU" dirty="0" smtClean="0"/>
              <a:t>learn about correct citation and referencing methods before you begin your research</a:t>
            </a:r>
          </a:p>
          <a:p>
            <a:r>
              <a:rPr lang="en-AU" dirty="0" smtClean="0"/>
              <a:t>access the information required for referencing different types of resources (e.g. books, newspaper articles, films, websites)</a:t>
            </a:r>
          </a:p>
          <a:p>
            <a:r>
              <a:rPr lang="en-AU" dirty="0" smtClean="0"/>
              <a:t>ask teachers for guidelines about the style, format and amount of detail required to acknowledge the resources used in an assignment</a:t>
            </a:r>
          </a:p>
          <a:p>
            <a:r>
              <a:rPr lang="en-AU" dirty="0" smtClean="0"/>
              <a:t>set up a chart to keep track of the basic bibliographic information (i.e. author, title, date, pages used, publisher, etc) of any resource you use</a:t>
            </a:r>
          </a:p>
          <a:p>
            <a:r>
              <a:rPr lang="en-AU" dirty="0" smtClean="0"/>
              <a:t>know the difference between a quotation, summary and paraphrase (see </a:t>
            </a:r>
            <a:r>
              <a:rPr lang="en-AU" u="sng" dirty="0" smtClean="0">
                <a:hlinkClick r:id="rId2" action="ppaction://hlinkfile"/>
              </a:rPr>
              <a:t>Module three</a:t>
            </a:r>
            <a:r>
              <a:rPr lang="en-AU" dirty="0" smtClean="0"/>
              <a:t>)</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What is meant by </a:t>
            </a:r>
            <a:r>
              <a:rPr lang="en-AU" b="1" dirty="0" smtClean="0"/>
              <a:t/>
            </a:r>
            <a:br>
              <a:rPr lang="en-AU" b="1" dirty="0" smtClean="0"/>
            </a:br>
            <a:r>
              <a:rPr lang="en-AU" b="1" dirty="0" smtClean="0"/>
              <a:t>'acknowledging </a:t>
            </a:r>
            <a:r>
              <a:rPr lang="en-AU" b="1" dirty="0" smtClean="0"/>
              <a:t>sources</a:t>
            </a:r>
            <a:r>
              <a:rPr lang="en-AU" b="1" dirty="0" smtClean="0"/>
              <a:t>'?</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Acknowledging sources means providing written </a:t>
            </a:r>
            <a:r>
              <a:rPr lang="en-AU" b="1" dirty="0" smtClean="0"/>
              <a:t>recognition </a:t>
            </a:r>
            <a:r>
              <a:rPr lang="en-AU" dirty="0" smtClean="0"/>
              <a:t>of any ideas that are used or adapted for students' work.</a:t>
            </a:r>
          </a:p>
          <a:p>
            <a:r>
              <a:rPr lang="en-AU" dirty="0" smtClean="0"/>
              <a:t>You need to provide the </a:t>
            </a:r>
            <a:r>
              <a:rPr lang="en-AU" b="1" dirty="0" smtClean="0"/>
              <a:t>name of the original author </a:t>
            </a:r>
            <a:r>
              <a:rPr lang="en-AU" dirty="0" smtClean="0"/>
              <a:t>and details of where you found the information.</a:t>
            </a:r>
          </a:p>
          <a:p>
            <a:r>
              <a:rPr lang="en-AU" dirty="0" smtClean="0"/>
              <a:t>You may need to acknowledge sources </a:t>
            </a:r>
            <a:r>
              <a:rPr lang="en-AU" b="1" dirty="0" smtClean="0"/>
              <a:t>within</a:t>
            </a:r>
            <a:r>
              <a:rPr lang="en-AU" dirty="0" smtClean="0"/>
              <a:t> the body of a work.</a:t>
            </a:r>
          </a:p>
          <a:p>
            <a:r>
              <a:rPr lang="en-AU" dirty="0" smtClean="0"/>
              <a:t>You should acknowledge sources </a:t>
            </a:r>
            <a:r>
              <a:rPr lang="en-AU" b="1" dirty="0" smtClean="0"/>
              <a:t>at the end </a:t>
            </a:r>
            <a:r>
              <a:rPr lang="en-AU" dirty="0" smtClean="0"/>
              <a:t>of your work.</a:t>
            </a:r>
          </a:p>
          <a:p>
            <a:r>
              <a:rPr lang="en-AU" b="1" dirty="0" smtClean="0"/>
              <a:t>'Referencing', 'citing' and 'attribution' </a:t>
            </a:r>
            <a:r>
              <a:rPr lang="en-AU" dirty="0" smtClean="0"/>
              <a:t>are terms often used to refer to the acknowledgement of sources.</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The following types of source materials </a:t>
            </a:r>
            <a:r>
              <a:rPr lang="en-AU" b="1" u="sng" dirty="0" smtClean="0"/>
              <a:t>should be </a:t>
            </a:r>
            <a:r>
              <a:rPr lang="en-AU" b="1" dirty="0" smtClean="0"/>
              <a:t>acknowledged</a:t>
            </a:r>
            <a:r>
              <a:rPr lang="en-AU" b="1" dirty="0" smtClean="0"/>
              <a:t>:</a:t>
            </a:r>
            <a:r>
              <a:rPr lang="en-AU" dirty="0" smtClean="0"/>
              <a:t/>
            </a:r>
            <a:br>
              <a:rPr lang="en-AU" dirty="0" smtClean="0"/>
            </a:br>
            <a:endParaRPr lang="en-AU" dirty="0"/>
          </a:p>
        </p:txBody>
      </p:sp>
      <p:sp>
        <p:nvSpPr>
          <p:cNvPr id="3" name="Content Placeholder 2"/>
          <p:cNvSpPr>
            <a:spLocks noGrp="1"/>
          </p:cNvSpPr>
          <p:nvPr>
            <p:ph idx="1"/>
          </p:nvPr>
        </p:nvSpPr>
        <p:spPr>
          <a:xfrm>
            <a:off x="457200" y="1600201"/>
            <a:ext cx="8435280" cy="4349080"/>
          </a:xfrm>
        </p:spPr>
        <p:txBody>
          <a:bodyPr numCol="3">
            <a:normAutofit fontScale="85000" lnSpcReduction="20000"/>
          </a:bodyPr>
          <a:lstStyle/>
          <a:p>
            <a:r>
              <a:rPr lang="en-AU" dirty="0" smtClean="0"/>
              <a:t>advertisements</a:t>
            </a:r>
          </a:p>
          <a:p>
            <a:r>
              <a:rPr lang="en-AU" dirty="0" smtClean="0"/>
              <a:t>other students' work</a:t>
            </a:r>
          </a:p>
          <a:p>
            <a:r>
              <a:rPr lang="en-AU" dirty="0" smtClean="0"/>
              <a:t>others' ideas</a:t>
            </a:r>
          </a:p>
          <a:p>
            <a:r>
              <a:rPr lang="en-AU" dirty="0" smtClean="0"/>
              <a:t>blogs</a:t>
            </a:r>
          </a:p>
          <a:p>
            <a:r>
              <a:rPr lang="en-AU" dirty="0" err="1" smtClean="0"/>
              <a:t>encyclopedia</a:t>
            </a:r>
            <a:r>
              <a:rPr lang="en-AU" dirty="0" smtClean="0"/>
              <a:t> articles</a:t>
            </a:r>
          </a:p>
          <a:p>
            <a:r>
              <a:rPr lang="en-AU" dirty="0" smtClean="0"/>
              <a:t>personal interviews</a:t>
            </a:r>
          </a:p>
          <a:p>
            <a:r>
              <a:rPr lang="en-AU" dirty="0" smtClean="0"/>
              <a:t>CDROMs and DVDs </a:t>
            </a:r>
          </a:p>
          <a:p>
            <a:r>
              <a:rPr lang="en-AU" dirty="0" smtClean="0"/>
              <a:t>letters</a:t>
            </a:r>
          </a:p>
          <a:p>
            <a:r>
              <a:rPr lang="en-AU" dirty="0" smtClean="0"/>
              <a:t>pictures</a:t>
            </a:r>
          </a:p>
          <a:p>
            <a:r>
              <a:rPr lang="en-AU" dirty="0" smtClean="0"/>
              <a:t>magazines</a:t>
            </a:r>
          </a:p>
          <a:p>
            <a:r>
              <a:rPr lang="en-AU" dirty="0" smtClean="0"/>
              <a:t>maps</a:t>
            </a:r>
          </a:p>
          <a:p>
            <a:r>
              <a:rPr lang="en-AU" dirty="0" smtClean="0"/>
              <a:t>TV programs</a:t>
            </a:r>
          </a:p>
          <a:p>
            <a:r>
              <a:rPr lang="en-AU" dirty="0" smtClean="0"/>
              <a:t>pamphlets</a:t>
            </a:r>
          </a:p>
          <a:p>
            <a:r>
              <a:rPr lang="en-AU" dirty="0" smtClean="0"/>
              <a:t>journals</a:t>
            </a:r>
          </a:p>
          <a:p>
            <a:r>
              <a:rPr lang="en-AU" dirty="0" smtClean="0"/>
              <a:t>newspapers</a:t>
            </a:r>
          </a:p>
          <a:p>
            <a:r>
              <a:rPr lang="en-AU" dirty="0" smtClean="0"/>
              <a:t>movies</a:t>
            </a:r>
          </a:p>
          <a:p>
            <a:r>
              <a:rPr lang="en-AU" dirty="0" smtClean="0"/>
              <a:t>artworks</a:t>
            </a:r>
          </a:p>
          <a:p>
            <a:r>
              <a:rPr lang="en-AU" dirty="0" smtClean="0"/>
              <a:t>teachers</a:t>
            </a:r>
          </a:p>
          <a:p>
            <a:r>
              <a:rPr lang="en-AU" dirty="0" smtClean="0"/>
              <a:t>lecturers</a:t>
            </a:r>
          </a:p>
          <a:p>
            <a:r>
              <a:rPr lang="en-AU" dirty="0" smtClean="0"/>
              <a:t>books</a:t>
            </a:r>
          </a:p>
          <a:p>
            <a:r>
              <a:rPr lang="en-AU" dirty="0" smtClean="0"/>
              <a:t>websites</a:t>
            </a:r>
          </a:p>
          <a:p>
            <a:r>
              <a:rPr lang="en-AU" dirty="0" smtClean="0"/>
              <a:t>emails</a:t>
            </a:r>
          </a:p>
          <a:p>
            <a:r>
              <a:rPr lang="en-AU" dirty="0" smtClean="0"/>
              <a:t>discussion groups</a:t>
            </a:r>
          </a:p>
          <a:p>
            <a:r>
              <a:rPr lang="en-AU" dirty="0" smtClean="0"/>
              <a:t>music</a:t>
            </a:r>
            <a:endParaRPr lang="en-AU" dirty="0" smtClean="0"/>
          </a:p>
        </p:txBody>
      </p:sp>
      <p:sp>
        <p:nvSpPr>
          <p:cNvPr id="4" name="Footer Placeholder 3"/>
          <p:cNvSpPr>
            <a:spLocks noGrp="1"/>
          </p:cNvSpPr>
          <p:nvPr>
            <p:ph type="ftr" sz="quarter" idx="11"/>
          </p:nvPr>
        </p:nvSpPr>
        <p:spPr>
          <a:xfrm>
            <a:off x="1259632" y="6237312"/>
            <a:ext cx="5904656" cy="365125"/>
          </a:xfrm>
        </p:spPr>
        <p:txBody>
          <a:bodyPr/>
          <a:lstStyle/>
          <a:p>
            <a:r>
              <a:rPr lang="en-AU" sz="2000" b="1" dirty="0" smtClean="0"/>
              <a:t>Source: http://amow.boardofstudies.nsw.edu.au</a:t>
            </a:r>
            <a:endParaRPr lang="en-AU"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r>
            <a:br>
              <a:rPr lang="en-AU" dirty="0" smtClean="0"/>
            </a:br>
            <a:r>
              <a:rPr lang="en-AU" b="1" dirty="0" smtClean="0"/>
              <a:t>The following types of sources </a:t>
            </a:r>
            <a:r>
              <a:rPr lang="en-AU" b="1" u="sng" dirty="0" smtClean="0"/>
              <a:t>do not </a:t>
            </a:r>
            <a:r>
              <a:rPr lang="en-AU" b="1" dirty="0" smtClean="0"/>
              <a:t>need to be acknowledged:</a:t>
            </a:r>
            <a:r>
              <a:rPr lang="en-AU" dirty="0" smtClean="0"/>
              <a:t/>
            </a:r>
            <a:br>
              <a:rPr lang="en-AU" dirty="0" smtClean="0"/>
            </a:b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your own experiences</a:t>
            </a:r>
          </a:p>
          <a:p>
            <a:r>
              <a:rPr lang="en-AU" dirty="0" smtClean="0"/>
              <a:t>your own experimental results</a:t>
            </a:r>
          </a:p>
          <a:p>
            <a:r>
              <a:rPr lang="en-AU" dirty="0" smtClean="0"/>
              <a:t>common knowledge.</a:t>
            </a:r>
          </a:p>
          <a:p>
            <a:r>
              <a:rPr lang="en-AU" dirty="0" smtClean="0"/>
              <a:t>Common knowledge includes:</a:t>
            </a:r>
          </a:p>
          <a:p>
            <a:r>
              <a:rPr lang="en-AU" dirty="0" smtClean="0"/>
              <a:t>facts that are commonly known (</a:t>
            </a:r>
            <a:r>
              <a:rPr lang="en-AU" dirty="0" err="1" smtClean="0"/>
              <a:t>eg</a:t>
            </a:r>
            <a:r>
              <a:rPr lang="en-AU" dirty="0" smtClean="0"/>
              <a:t> there are twelve months in a year)</a:t>
            </a:r>
          </a:p>
          <a:p>
            <a:r>
              <a:rPr lang="en-AU" dirty="0" smtClean="0"/>
              <a:t>facts that are so well known that they are easily available in a number of different kinds of sources (</a:t>
            </a:r>
            <a:r>
              <a:rPr lang="en-AU" dirty="0" err="1" smtClean="0"/>
              <a:t>eg</a:t>
            </a:r>
            <a:r>
              <a:rPr lang="en-AU" dirty="0" smtClean="0"/>
              <a:t> World War II began in 1939)</a:t>
            </a:r>
          </a:p>
          <a:p>
            <a:r>
              <a:rPr lang="en-AU" dirty="0" smtClean="0"/>
              <a:t>commonsense observations (</a:t>
            </a:r>
            <a:r>
              <a:rPr lang="en-AU" dirty="0" err="1" smtClean="0"/>
              <a:t>eg</a:t>
            </a:r>
            <a:r>
              <a:rPr lang="en-AU" dirty="0" smtClean="0"/>
              <a:t> interest rates going up will affect mortgage payments).</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txBody>
          <a:bodyPr>
            <a:normAutofit fontScale="90000"/>
          </a:bodyPr>
          <a:lstStyle/>
          <a:p>
            <a:r>
              <a:rPr lang="en-AU" dirty="0" smtClean="0"/>
              <a:t/>
            </a:r>
            <a:br>
              <a:rPr lang="en-AU" dirty="0" smtClean="0"/>
            </a:br>
            <a:r>
              <a:rPr lang="en-AU" b="1" dirty="0" smtClean="0"/>
              <a:t>Why should sources be acknowledged ?</a:t>
            </a:r>
            <a:endParaRPr lang="en-AU" dirty="0"/>
          </a:p>
        </p:txBody>
      </p:sp>
      <p:sp>
        <p:nvSpPr>
          <p:cNvPr id="3" name="Content Placeholder 2"/>
          <p:cNvSpPr>
            <a:spLocks noGrp="1"/>
          </p:cNvSpPr>
          <p:nvPr>
            <p:ph idx="1"/>
          </p:nvPr>
        </p:nvSpPr>
        <p:spPr/>
        <p:txBody>
          <a:bodyPr>
            <a:normAutofit fontScale="47500" lnSpcReduction="20000"/>
          </a:bodyPr>
          <a:lstStyle/>
          <a:p>
            <a:r>
              <a:rPr lang="en-AU" b="1" dirty="0" smtClean="0"/>
              <a:t> </a:t>
            </a:r>
            <a:r>
              <a:rPr lang="en-AU" dirty="0" smtClean="0"/>
              <a:t>You should acknowledge materials you use in the creation of a piece of work to clearly identify information and ideas gained from an 'outside' source.</a:t>
            </a:r>
          </a:p>
          <a:p>
            <a:r>
              <a:rPr lang="en-AU" b="1" dirty="0" smtClean="0"/>
              <a:t>You should acknowledge sources to:</a:t>
            </a:r>
          </a:p>
          <a:p>
            <a:r>
              <a:rPr lang="en-AU" dirty="0" smtClean="0"/>
              <a:t>demonstrate you academic integrity</a:t>
            </a:r>
          </a:p>
          <a:p>
            <a:r>
              <a:rPr lang="en-AU" dirty="0" smtClean="0"/>
              <a:t>support your argument by showing the sources of the information from which you have formed your own ideas</a:t>
            </a:r>
          </a:p>
          <a:p>
            <a:r>
              <a:rPr lang="en-AU" dirty="0" smtClean="0"/>
              <a:t>make it easy for readers to find the sources you have used, to check the information you have used and to use the sources for further information</a:t>
            </a:r>
          </a:p>
          <a:p>
            <a:r>
              <a:rPr lang="en-AU" dirty="0" smtClean="0"/>
              <a:t>fulfil your moral and legal obligations to recognise and acknowledge the author(s) of the original ideas</a:t>
            </a:r>
          </a:p>
          <a:p>
            <a:r>
              <a:rPr lang="en-AU" dirty="0" smtClean="0"/>
              <a:t>avoid plagiarism so that you are not falsely claiming someone else's work or ideas as your own.</a:t>
            </a:r>
          </a:p>
          <a:p>
            <a:r>
              <a:rPr lang="en-AU" b="1" dirty="0" smtClean="0"/>
              <a:t>Note:</a:t>
            </a:r>
            <a:br>
              <a:rPr lang="en-AU" b="1" dirty="0" smtClean="0"/>
            </a:br>
            <a:r>
              <a:rPr lang="en-AU" dirty="0" smtClean="0"/>
              <a:t>Most HSC courses have research assignments as assessment tasks that require you to find and use a range of resources and to acknowledge where you found information you used to complete each task. For further information regarding specific HSC course requirements go to: </a:t>
            </a:r>
            <a:r>
              <a:rPr lang="en-AU" u="sng" dirty="0" smtClean="0">
                <a:hlinkClick r:id="rId2" tooltip="http://www.boardofstudies.nsw.edu.au/syllabus_hsc/"/>
              </a:rPr>
              <a:t>http://www.boardofstudies.nsw.edu.au/syllabus_hsc/</a:t>
            </a:r>
            <a:endParaRPr lang="en-AU" dirty="0" smtClean="0"/>
          </a:p>
          <a:p>
            <a:r>
              <a:rPr lang="en-AU" dirty="0" smtClean="0"/>
              <a:t>Learning to acknowledge sources appropriately will be very helpful to you if you continue on to university, TAFE or other tertiary studies.</a:t>
            </a:r>
          </a:p>
          <a:p>
            <a:r>
              <a:rPr lang="en-AU" b="1" dirty="0" smtClean="0"/>
              <a:t>Warning</a:t>
            </a:r>
            <a:br>
              <a:rPr lang="en-AU" b="1" dirty="0" smtClean="0"/>
            </a:br>
            <a:r>
              <a:rPr lang="en-AU" b="1" dirty="0" smtClean="0"/>
              <a:t>Students who do not acknowledge the sources they have used, properly or at all, may be guilty of plagiarism. This is a very serious issue and may affect a student's marks and eligibility for the HSC.</a:t>
            </a:r>
          </a:p>
          <a:p>
            <a:pPr lvl="0"/>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r>
            <a:br>
              <a:rPr lang="en-AU" dirty="0" smtClean="0"/>
            </a:br>
            <a:r>
              <a:rPr lang="en-AU" b="1" dirty="0" smtClean="0"/>
              <a:t>Moral Rights</a:t>
            </a:r>
            <a:br>
              <a:rPr lang="en-AU" b="1" dirty="0" smtClean="0"/>
            </a:br>
            <a:endParaRPr lang="en-AU" dirty="0"/>
          </a:p>
        </p:txBody>
      </p:sp>
      <p:sp>
        <p:nvSpPr>
          <p:cNvPr id="3" name="Content Placeholder 2"/>
          <p:cNvSpPr>
            <a:spLocks noGrp="1"/>
          </p:cNvSpPr>
          <p:nvPr>
            <p:ph idx="1"/>
          </p:nvPr>
        </p:nvSpPr>
        <p:spPr/>
        <p:txBody>
          <a:bodyPr>
            <a:normAutofit/>
          </a:bodyPr>
          <a:lstStyle/>
          <a:p>
            <a:pPr>
              <a:buNone/>
            </a:pPr>
            <a:r>
              <a:rPr lang="en-AU" dirty="0" smtClean="0"/>
              <a:t>The moral rights of an author, artist or creator entitle them:</a:t>
            </a:r>
          </a:p>
          <a:p>
            <a:r>
              <a:rPr lang="en-AU" dirty="0" smtClean="0"/>
              <a:t>to be </a:t>
            </a:r>
            <a:r>
              <a:rPr lang="en-AU" b="1" dirty="0" smtClean="0"/>
              <a:t>named</a:t>
            </a:r>
            <a:r>
              <a:rPr lang="en-AU" dirty="0" smtClean="0"/>
              <a:t> as the author</a:t>
            </a:r>
          </a:p>
          <a:p>
            <a:r>
              <a:rPr lang="en-AU" dirty="0" smtClean="0"/>
              <a:t>to be </a:t>
            </a:r>
            <a:r>
              <a:rPr lang="en-AU" b="1" dirty="0" smtClean="0"/>
              <a:t>protected</a:t>
            </a:r>
            <a:r>
              <a:rPr lang="en-AU" dirty="0" smtClean="0"/>
              <a:t> against false attribution</a:t>
            </a:r>
          </a:p>
          <a:p>
            <a:r>
              <a:rPr lang="en-AU" dirty="0" smtClean="0"/>
              <a:t>to have </a:t>
            </a:r>
            <a:r>
              <a:rPr lang="en-AU" b="1" dirty="0" smtClean="0"/>
              <a:t>their work treated with respect and not be misrepresented.</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AU" dirty="0" smtClean="0"/>
              <a:t>Moral rights:</a:t>
            </a:r>
            <a:br>
              <a:rPr lang="en-AU" dirty="0" smtClean="0"/>
            </a:b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apply </a:t>
            </a:r>
            <a:r>
              <a:rPr lang="en-AU" dirty="0" smtClean="0"/>
              <a:t>to the creators of copyright works</a:t>
            </a:r>
          </a:p>
          <a:p>
            <a:r>
              <a:rPr lang="en-AU" dirty="0" smtClean="0"/>
              <a:t>are separate from the entitlement of a copyright owner to payment</a:t>
            </a:r>
          </a:p>
          <a:p>
            <a:r>
              <a:rPr lang="en-AU" dirty="0" smtClean="0"/>
              <a:t>generally </a:t>
            </a:r>
            <a:r>
              <a:rPr lang="en-AU" b="1" dirty="0" smtClean="0"/>
              <a:t>last for 70 years </a:t>
            </a:r>
            <a:r>
              <a:rPr lang="en-AU" dirty="0" smtClean="0"/>
              <a:t>after the author's death. </a:t>
            </a:r>
          </a:p>
          <a:p>
            <a:r>
              <a:rPr lang="en-AU" dirty="0" smtClean="0"/>
              <a:t>To observe the moral rights of an author you should:</a:t>
            </a:r>
          </a:p>
          <a:p>
            <a:r>
              <a:rPr lang="en-AU" dirty="0" smtClean="0"/>
              <a:t>attribute any quote, paraphrase, summary or copy of someone else's work or idea</a:t>
            </a:r>
          </a:p>
          <a:p>
            <a:r>
              <a:rPr lang="en-AU" dirty="0" smtClean="0"/>
              <a:t>ensure that works are not falsely attributed to an author</a:t>
            </a:r>
          </a:p>
          <a:p>
            <a:r>
              <a:rPr lang="en-AU" dirty="0" smtClean="0"/>
              <a:t>reference appropriately.</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r>
            <a:br>
              <a:rPr lang="en-AU" dirty="0" smtClean="0"/>
            </a:br>
            <a:r>
              <a:rPr lang="en-AU" b="1" dirty="0" smtClean="0"/>
              <a:t>When and how should sources be acknowledged within the body of a work?</a:t>
            </a:r>
            <a:br>
              <a:rPr lang="en-AU" b="1" dirty="0" smtClean="0"/>
            </a:br>
            <a:endParaRPr lang="en-AU" dirty="0"/>
          </a:p>
        </p:txBody>
      </p:sp>
      <p:sp>
        <p:nvSpPr>
          <p:cNvPr id="3" name="Content Placeholder 2"/>
          <p:cNvSpPr>
            <a:spLocks noGrp="1"/>
          </p:cNvSpPr>
          <p:nvPr>
            <p:ph idx="1"/>
          </p:nvPr>
        </p:nvSpPr>
        <p:spPr>
          <a:xfrm>
            <a:off x="457200" y="1700808"/>
            <a:ext cx="8229600" cy="4425355"/>
          </a:xfrm>
        </p:spPr>
        <p:txBody>
          <a:bodyPr>
            <a:normAutofit fontScale="55000" lnSpcReduction="20000"/>
          </a:bodyPr>
          <a:lstStyle/>
          <a:p>
            <a:pPr>
              <a:buNone/>
            </a:pPr>
            <a:endParaRPr lang="en-AU" b="1" dirty="0" smtClean="0"/>
          </a:p>
          <a:p>
            <a:pPr>
              <a:buNone/>
            </a:pPr>
            <a:r>
              <a:rPr lang="en-AU" dirty="0" smtClean="0"/>
              <a:t>When you quote, paraphrase, summarise or copy information from the sources you are using to research your work, you must always acknowledge the source.</a:t>
            </a:r>
          </a:p>
          <a:p>
            <a:r>
              <a:rPr lang="en-AU" dirty="0" smtClean="0"/>
              <a:t>There are two places where you need to acknowledge the source: in the text, and at the end of the text.</a:t>
            </a:r>
          </a:p>
          <a:p>
            <a:r>
              <a:rPr lang="en-AU" dirty="0" smtClean="0"/>
              <a:t>The place where you use the information in the text of your work should be shown with an 'in-text citation'. At the end of your work, you should provide a reference list of all the works that you have 'cited' in your work.</a:t>
            </a:r>
          </a:p>
          <a:p>
            <a:r>
              <a:rPr lang="en-AU" dirty="0" smtClean="0"/>
              <a:t>Your teachers will expect you to use an in-text citation and provide a full reference list of the sources used whenever you:</a:t>
            </a:r>
          </a:p>
          <a:p>
            <a:r>
              <a:rPr lang="en-AU" dirty="0" smtClean="0"/>
              <a:t>quote - </a:t>
            </a:r>
            <a:r>
              <a:rPr lang="en-AU" dirty="0" err="1" smtClean="0"/>
              <a:t>ie</a:t>
            </a:r>
            <a:r>
              <a:rPr lang="en-AU" dirty="0" smtClean="0"/>
              <a:t> use someone else's words</a:t>
            </a:r>
          </a:p>
          <a:p>
            <a:r>
              <a:rPr lang="en-AU" dirty="0" smtClean="0"/>
              <a:t>copy - </a:t>
            </a:r>
            <a:r>
              <a:rPr lang="en-AU" dirty="0" err="1" smtClean="0"/>
              <a:t>eg</a:t>
            </a:r>
            <a:r>
              <a:rPr lang="en-AU" dirty="0" smtClean="0"/>
              <a:t> a table, map, image</a:t>
            </a:r>
          </a:p>
          <a:p>
            <a:r>
              <a:rPr lang="en-AU" dirty="0" smtClean="0"/>
              <a:t>paraphrase - </a:t>
            </a:r>
            <a:r>
              <a:rPr lang="en-AU" dirty="0" err="1" smtClean="0"/>
              <a:t>ie</a:t>
            </a:r>
            <a:r>
              <a:rPr lang="en-AU" dirty="0" smtClean="0"/>
              <a:t> put someone else's ideas into your own words</a:t>
            </a:r>
          </a:p>
          <a:p>
            <a:r>
              <a:rPr lang="en-AU" dirty="0" smtClean="0"/>
              <a:t>summarise - </a:t>
            </a:r>
            <a:r>
              <a:rPr lang="en-AU" dirty="0" err="1" smtClean="0"/>
              <a:t>ie</a:t>
            </a:r>
            <a:r>
              <a:rPr lang="en-AU" dirty="0" smtClean="0"/>
              <a:t> create your own short account of someone else's information or ideas</a:t>
            </a:r>
          </a:p>
          <a:p>
            <a:pPr>
              <a:buNone/>
            </a:pPr>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smtClean="0"/>
              <a:t>How?</a:t>
            </a:r>
            <a:br>
              <a:rPr lang="en-AU" b="1" dirty="0" smtClean="0"/>
            </a:br>
            <a:endParaRPr lang="en-AU" dirty="0"/>
          </a:p>
        </p:txBody>
      </p:sp>
      <p:sp>
        <p:nvSpPr>
          <p:cNvPr id="3" name="Content Placeholder 2"/>
          <p:cNvSpPr>
            <a:spLocks noGrp="1"/>
          </p:cNvSpPr>
          <p:nvPr>
            <p:ph idx="1"/>
          </p:nvPr>
        </p:nvSpPr>
        <p:spPr>
          <a:xfrm>
            <a:off x="467544" y="1484784"/>
            <a:ext cx="8229600" cy="4525963"/>
          </a:xfrm>
        </p:spPr>
        <p:txBody>
          <a:bodyPr>
            <a:normAutofit fontScale="55000" lnSpcReduction="20000"/>
          </a:bodyPr>
          <a:lstStyle/>
          <a:p>
            <a:r>
              <a:rPr lang="en-AU" dirty="0" smtClean="0"/>
              <a:t>You must acknowledge the original author and where you found the material within the resource. This can be done using an in-text citation, a footnote or an endnote. As there are a variety of referencing styles, you should follow your teachers' advice on which to use.</a:t>
            </a:r>
          </a:p>
          <a:p>
            <a:r>
              <a:rPr lang="en-AU" b="1" dirty="0" smtClean="0"/>
              <a:t>How should direct quotes be referenced using in-text citation?</a:t>
            </a:r>
          </a:p>
          <a:p>
            <a:r>
              <a:rPr lang="en-AU" b="1" dirty="0" smtClean="0"/>
              <a:t>Short quotations</a:t>
            </a:r>
            <a:endParaRPr lang="en-AU" dirty="0" smtClean="0"/>
          </a:p>
          <a:p>
            <a:r>
              <a:rPr lang="en-AU" dirty="0" smtClean="0"/>
              <a:t>If you quote an author directly and the quotation is a short quotation (as a guide, less than three or four lines), you should place the quotation in quotation marks and identify the source.</a:t>
            </a:r>
          </a:p>
          <a:p>
            <a:r>
              <a:rPr lang="en-AU" b="1" dirty="0" smtClean="0"/>
              <a:t>Long quotations</a:t>
            </a:r>
            <a:endParaRPr lang="en-AU" dirty="0" smtClean="0"/>
          </a:p>
          <a:p>
            <a:r>
              <a:rPr lang="en-AU" dirty="0" smtClean="0"/>
              <a:t>If you quote an author directly and the quotation is a long quotation (as a guide, more than three or four lines), you should set the quotation off from your text by indenting and identify the source.</a:t>
            </a:r>
          </a:p>
          <a:p>
            <a:r>
              <a:rPr lang="en-AU" dirty="0" smtClean="0"/>
              <a:t>In the Harvard (or author-date) system, the source can be identified by providing the author's or organisation's name, the year of publication and the page number in brackets. For example, 'The stable world of the nineteenth century was coming down in chaos: security was gone.' (Bean, 1983, p.22)</a:t>
            </a:r>
          </a:p>
          <a:p>
            <a:endParaRPr lang="en-AU" dirty="0"/>
          </a:p>
        </p:txBody>
      </p:sp>
      <p:sp>
        <p:nvSpPr>
          <p:cNvPr id="4" name="Footer Placeholder 3"/>
          <p:cNvSpPr>
            <a:spLocks noGrp="1"/>
          </p:cNvSpPr>
          <p:nvPr>
            <p:ph type="ftr" sz="quarter" idx="11"/>
          </p:nvPr>
        </p:nvSpPr>
        <p:spPr/>
        <p:txBody>
          <a:bodyPr/>
          <a:lstStyle/>
          <a:p>
            <a:r>
              <a:rPr lang="en-AU" smtClean="0"/>
              <a:t>Source: http://amow.boardofstudies.nsw.edu.au</a:t>
            </a:r>
            <a:endParaRPr lang="en-AU"/>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ll My Own Work: &amp;amp;#x09;&amp;#x0D;&amp;#x0A;&amp;quot;&quot;/&gt;&lt;property id=&quot;20307&quot; value=&quot;256&quot;/&gt;&lt;/object&gt;&lt;object type=&quot;3&quot; unique_id=&quot;10005&quot;&gt;&lt;property id=&quot;20148&quot; value=&quot;5&quot;/&gt;&lt;property id=&quot;20300&quot; value=&quot;Slide 2 - &amp;quot;What is meant by &amp;#x0D;&amp;#x0A;'acknowledging sources'?&amp;quot;&quot;/&gt;&lt;property id=&quot;20307&quot; value=&quot;258&quot;/&gt;&lt;/object&gt;&lt;object type=&quot;3&quot; unique_id=&quot;10006&quot;&gt;&lt;property id=&quot;20148&quot; value=&quot;5&quot;/&gt;&lt;property id=&quot;20300&quot; value=&quot;Slide 4 - &amp;quot;&amp;#x0D;&amp;#x0A;The following types of sources do not need to be acknowledged:&amp;#x0D;&amp;#x0A;&amp;quot;&quot;/&gt;&lt;property id=&quot;20307&quot; value=&quot;259&quot;/&gt;&lt;/object&gt;&lt;object type=&quot;3&quot; unique_id=&quot;10007&quot;&gt;&lt;property id=&quot;20148&quot; value=&quot;5&quot;/&gt;&lt;property id=&quot;20300&quot; value=&quot;Slide 3 - &amp;quot;The following types of source materials should be acknowledged:&amp;#x0D;&amp;#x0A;&amp;quot;&quot;/&gt;&lt;property id=&quot;20307&quot; value=&quot;261&quot;/&gt;&lt;/object&gt;&lt;object type=&quot;3&quot; unique_id=&quot;10008&quot;&gt;&lt;property id=&quot;20148&quot; value=&quot;5&quot;/&gt;&lt;property id=&quot;20300&quot; value=&quot;Slide 5 - &amp;quot;&amp;#x0D;&amp;#x0A;Why should sources be acknowledged ?&amp;quot;&quot;/&gt;&lt;property id=&quot;20307&quot; value=&quot;262&quot;/&gt;&lt;/object&gt;&lt;object type=&quot;3&quot; unique_id=&quot;10009&quot;&gt;&lt;property id=&quot;20148&quot; value=&quot;5&quot;/&gt;&lt;property id=&quot;20300&quot; value=&quot;Slide 6 - &amp;quot;&amp;#x0D;&amp;#x0A;Moral Rights&amp;#x0D;&amp;#x0A;&amp;quot;&quot;/&gt;&lt;property id=&quot;20307&quot; value=&quot;264&quot;/&gt;&lt;/object&gt;&lt;object type=&quot;3&quot; unique_id=&quot;10010&quot;&gt;&lt;property id=&quot;20148&quot; value=&quot;5&quot;/&gt;&lt;property id=&quot;20300&quot; value=&quot;Slide 8 - &amp;quot;&amp;#x0D;&amp;#x0A;When and how should sources be acknowledged within the body of a work?&amp;#x0D;&amp;#x0A;&amp;quot;&quot;/&gt;&lt;property id=&quot;20307&quot; value=&quot;260&quot;/&gt;&lt;/object&gt;&lt;object type=&quot;3&quot; unique_id=&quot;10146&quot;&gt;&lt;property id=&quot;20148&quot; value=&quot;5&quot;/&gt;&lt;property id=&quot;20300&quot; value=&quot;Slide 9 - &amp;quot;How?&amp;#x0D;&amp;#x0A;&amp;quot;&quot;/&gt;&lt;property id=&quot;20307&quot; value=&quot;265&quot;/&gt;&lt;/object&gt;&lt;object type=&quot;3&quot; unique_id=&quot;10147&quot;&gt;&lt;property id=&quot;20148&quot; value=&quot;5&quot;/&gt;&lt;property id=&quot;20300&quot; value=&quot;Slide 10 - &amp;quot;In-text citation&amp;#x0D;&amp;#x0A;&amp;quot;&quot;/&gt;&lt;property id=&quot;20307&quot; value=&quot;266&quot;/&gt;&lt;/object&gt;&lt;object type=&quot;3&quot; unique_id=&quot;10148&quot;&gt;&lt;property id=&quot;20148&quot; value=&quot;5&quot;/&gt;&lt;property id=&quot;20300&quot; value=&quot;Slide 11 - &amp;quot;Footnotes and endnotes&amp;#x0D;&amp;#x0A;&amp;quot;&quot;/&gt;&lt;property id=&quot;20307&quot; value=&quot;267&quot;/&gt;&lt;/object&gt;&lt;object type=&quot;3&quot; unique_id=&quot;10149&quot;&gt;&lt;property id=&quot;20148&quot; value=&quot;5&quot;/&gt;&lt;property id=&quot;20300&quot; value=&quot;Slide 12 - &amp;quot;How should any material quoted, summarised or paraphrased be referenced using footnotes or endnotes?&amp;#x0D;&amp;#x0A;&amp;quot;&quot;/&gt;&lt;property id=&quot;20307&quot; value=&quot;268&quot;/&gt;&lt;/object&gt;&lt;object type=&quot;3&quot; unique_id=&quot;10150&quot;&gt;&lt;property id=&quot;20148&quot; value=&quot;5&quot;/&gt;&lt;property id=&quot;20300&quot; value=&quot;Slide 13 - &amp;quot;How should sources be referenced at the end of a work?&amp;#x0D;&amp;#x0A;&amp;quot;&quot;/&gt;&lt;property id=&quot;20307&quot; value=&quot;269&quot;/&gt;&lt;/object&gt;&lt;object type=&quot;3&quot; unique_id=&quot;10151&quot;&gt;&lt;property id=&quot;20148&quot; value=&quot;5&quot;/&gt;&lt;property id=&quot;20300&quot; value=&quot;Slide 14 - &amp;quot;What strategies can students use in preparation for the acknowledgment of sources in their work?&amp;quot;&quot;/&gt;&lt;property id=&quot;20307&quot; value=&quot;272&quot;/&gt;&lt;/object&gt;&lt;object type=&quot;3&quot; unique_id=&quot;10167&quot;&gt;&lt;property id=&quot;20148&quot; value=&quot;5&quot;/&gt;&lt;property id=&quot;20300&quot; value=&quot;Slide 7 - &amp;quot;Moral rights:&amp;#x0D;&amp;#x0A;&amp;quot;&quot;/&gt;&lt;property id=&quot;20307&quot; value=&quot;273&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1455</Words>
  <Application>Microsoft Office PowerPoint</Application>
  <PresentationFormat>On-screen Show (4:3)</PresentationFormat>
  <Paragraphs>124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All My Own Work:   </vt:lpstr>
      <vt:lpstr>What is meant by  'acknowledging sources'?</vt:lpstr>
      <vt:lpstr>The following types of source materials should be acknowledged: </vt:lpstr>
      <vt:lpstr> The following types of sources do not need to be acknowledged: </vt:lpstr>
      <vt:lpstr> Why should sources be acknowledged ?</vt:lpstr>
      <vt:lpstr> Moral Rights </vt:lpstr>
      <vt:lpstr>Moral rights: </vt:lpstr>
      <vt:lpstr> When and how should sources be acknowledged within the body of a work? </vt:lpstr>
      <vt:lpstr>How? </vt:lpstr>
      <vt:lpstr>In-text citation </vt:lpstr>
      <vt:lpstr>Footnotes and endnotes </vt:lpstr>
      <vt:lpstr>How should any material quoted, summarised or paraphrased be referenced using footnotes or endnotes? </vt:lpstr>
      <vt:lpstr>How should sources be referenced at the end of a work? </vt:lpstr>
      <vt:lpstr>What strategies can students use in preparation for the acknowledgment of sources in their work?</vt:lpstr>
    </vt:vector>
  </TitlesOfParts>
  <Company>DET NSW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My Own Work:</dc:title>
  <dc:creator>Cross</dc:creator>
  <cp:lastModifiedBy>Cross</cp:lastModifiedBy>
  <cp:revision>14</cp:revision>
  <dcterms:created xsi:type="dcterms:W3CDTF">2012-12-11T00:57:27Z</dcterms:created>
  <dcterms:modified xsi:type="dcterms:W3CDTF">2013-08-21T05:12:19Z</dcterms:modified>
</cp:coreProperties>
</file>