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5" r:id="rId4"/>
    <p:sldId id="258" r:id="rId5"/>
    <p:sldId id="259" r:id="rId6"/>
    <p:sldId id="260" r:id="rId7"/>
    <p:sldId id="261" r:id="rId8"/>
    <p:sldId id="262" r:id="rId9"/>
    <p:sldId id="264" r:id="rId10"/>
    <p:sldId id="266" r:id="rId11"/>
    <p:sldId id="267" r:id="rId12"/>
    <p:sldId id="268" r:id="rId13"/>
    <p:sldId id="269" r:id="rId14"/>
    <p:sldId id="271"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6" autoAdjust="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F56911-E77B-4DC1-A46F-FD6FC0AFD481}" type="datetimeFigureOut">
              <a:rPr lang="en-AU" smtClean="0"/>
              <a:pPr/>
              <a:t>21/08/2013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7560D-CBD1-4AE2-BF8D-D0CCA32BBA50}"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95F7EB1-FF7C-4050-B316-5787A05DF0A8}"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07C4DA1-25F9-450B-89F7-B017789FC9FC}"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208F261-9A2C-4193-857A-E98211D6163E}"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CF321A-4C2E-4643-B652-17461059CED9}"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620106-EAAA-44EA-868E-9C1D0E2A8D7E}"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33E8638-7996-451C-9B41-3D7359A20DC7}"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a:t>
            </a:r>
            <a:endParaRPr lang="en-AU"/>
          </a:p>
        </p:txBody>
      </p:sp>
      <p:sp>
        <p:nvSpPr>
          <p:cNvPr id="7" name="Slide Number Placeholder 6"/>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F61AC5B-775B-4FD1-BA0B-B84D5484F428}" type="datetime1">
              <a:rPr lang="en-AU" smtClean="0"/>
              <a:pPr/>
              <a:t>21/08/2013</a:t>
            </a:fld>
            <a:endParaRPr lang="en-AU"/>
          </a:p>
        </p:txBody>
      </p:sp>
      <p:sp>
        <p:nvSpPr>
          <p:cNvPr id="8" name="Footer Placeholder 7"/>
          <p:cNvSpPr>
            <a:spLocks noGrp="1"/>
          </p:cNvSpPr>
          <p:nvPr>
            <p:ph type="ftr" sz="quarter" idx="11"/>
          </p:nvPr>
        </p:nvSpPr>
        <p:spPr/>
        <p:txBody>
          <a:bodyPr/>
          <a:lstStyle/>
          <a:p>
            <a:r>
              <a:rPr lang="en-AU" smtClean="0"/>
              <a:t>Source: http://amow.boardofstudies.nsw.edu.au</a:t>
            </a:r>
            <a:endParaRPr lang="en-AU"/>
          </a:p>
        </p:txBody>
      </p:sp>
      <p:sp>
        <p:nvSpPr>
          <p:cNvPr id="9" name="Slide Number Placeholder 8"/>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9A39110-C01E-4C54-B7B7-E107F53511EC}" type="datetime1">
              <a:rPr lang="en-AU" smtClean="0"/>
              <a:pPr/>
              <a:t>21/08/2013</a:t>
            </a:fld>
            <a:endParaRPr lang="en-AU"/>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
        <p:nvSpPr>
          <p:cNvPr id="5" name="Slide Number Placeholder 4"/>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4EB85-088F-4CE0-9C1A-5F5AC7CF27C0}" type="datetime1">
              <a:rPr lang="en-AU" smtClean="0"/>
              <a:pPr/>
              <a:t>21/08/2013</a:t>
            </a:fld>
            <a:endParaRPr lang="en-AU"/>
          </a:p>
        </p:txBody>
      </p:sp>
      <p:sp>
        <p:nvSpPr>
          <p:cNvPr id="3" name="Footer Placeholder 2"/>
          <p:cNvSpPr>
            <a:spLocks noGrp="1"/>
          </p:cNvSpPr>
          <p:nvPr>
            <p:ph type="ftr" sz="quarter" idx="11"/>
          </p:nvPr>
        </p:nvSpPr>
        <p:spPr/>
        <p:txBody>
          <a:bodyPr/>
          <a:lstStyle/>
          <a:p>
            <a:r>
              <a:rPr lang="en-AU" smtClean="0"/>
              <a:t>Source: http://amow.boardofstudies.nsw.edu.au</a:t>
            </a:r>
            <a:endParaRPr lang="en-AU"/>
          </a:p>
        </p:txBody>
      </p:sp>
      <p:sp>
        <p:nvSpPr>
          <p:cNvPr id="4" name="Slide Number Placeholder 3"/>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5E8E1-04AE-4ED7-B8BC-D119E1E4A0A9}"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a:t>
            </a:r>
            <a:endParaRPr lang="en-AU"/>
          </a:p>
        </p:txBody>
      </p:sp>
      <p:sp>
        <p:nvSpPr>
          <p:cNvPr id="7" name="Slide Number Placeholder 6"/>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C56D7F-F1B0-4DFC-A7FE-18B479967B40}"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a:t>
            </a:r>
            <a:endParaRPr lang="en-AU"/>
          </a:p>
        </p:txBody>
      </p:sp>
      <p:sp>
        <p:nvSpPr>
          <p:cNvPr id="7" name="Slide Number Placeholder 6"/>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5FA4-AD4E-498C-B717-1659F771582A}" type="datetime1">
              <a:rPr lang="en-AU" smtClean="0"/>
              <a:pPr/>
              <a:t>21/08/2013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Source: http://amow.boardofstudies.nsw.edu.au</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CD8EF-F073-4C72-AF3C-F89CE4640CDD}"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mow.boardofstudies.nsw.edu.au/module3/module3.html" TargetMode="External"/><Relationship Id="rId2" Type="http://schemas.openxmlformats.org/officeDocument/2006/relationships/hyperlink" Target="http://amow.boardofstudies.nsw.edu.au/module2/module2.html" TargetMode="External"/><Relationship Id="rId1" Type="http://schemas.openxmlformats.org/officeDocument/2006/relationships/slideLayout" Target="../slideLayouts/slideLayout2.xml"/><Relationship Id="rId5" Type="http://schemas.openxmlformats.org/officeDocument/2006/relationships/hyperlink" Target="http://amow.boardofstudies.nsw.edu.au/module5/module5.html" TargetMode="External"/><Relationship Id="rId4" Type="http://schemas.openxmlformats.org/officeDocument/2006/relationships/hyperlink" Target="http://amow.boardofstudies.nsw.edu.au/module4/module4.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hsc.csu.edu.au/stud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oardofstudies.nsw.edu.au/manuals/advice_students.html" TargetMode="External"/><Relationship Id="rId2" Type="http://schemas.openxmlformats.org/officeDocument/2006/relationships/hyperlink" Target="http://www.boardofstudies.nsw.edu.au/syllabus_hsc/support-material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4"/>
            <a:ext cx="7772400" cy="1470025"/>
          </a:xfrm>
        </p:spPr>
        <p:txBody>
          <a:bodyPr>
            <a:normAutofit/>
          </a:bodyPr>
          <a:lstStyle/>
          <a:p>
            <a:r>
              <a:rPr lang="en-AU" b="1" dirty="0" smtClean="0"/>
              <a:t>All My Own Work: 	</a:t>
            </a:r>
            <a:r>
              <a:rPr lang="en-AU" dirty="0" smtClean="0"/>
              <a:t/>
            </a:r>
            <a:br>
              <a:rPr lang="en-AU" dirty="0" smtClean="0"/>
            </a:br>
            <a:endParaRPr lang="en-AU" dirty="0"/>
          </a:p>
        </p:txBody>
      </p:sp>
      <p:sp>
        <p:nvSpPr>
          <p:cNvPr id="3" name="Subtitle 2"/>
          <p:cNvSpPr>
            <a:spLocks noGrp="1"/>
          </p:cNvSpPr>
          <p:nvPr>
            <p:ph type="subTitle" idx="1"/>
          </p:nvPr>
        </p:nvSpPr>
        <p:spPr>
          <a:xfrm>
            <a:off x="1403648" y="2492896"/>
            <a:ext cx="6400800" cy="2137792"/>
          </a:xfrm>
        </p:spPr>
        <p:txBody>
          <a:bodyPr>
            <a:normAutofit fontScale="92500" lnSpcReduction="20000"/>
          </a:bodyPr>
          <a:lstStyle/>
          <a:p>
            <a:r>
              <a:rPr lang="en-AU" sz="5000" b="1" dirty="0" smtClean="0"/>
              <a:t>Module 1</a:t>
            </a:r>
          </a:p>
          <a:p>
            <a:r>
              <a:rPr lang="en-AU" sz="5400" b="1" dirty="0" smtClean="0"/>
              <a:t>Principles </a:t>
            </a:r>
            <a:r>
              <a:rPr lang="en-AU" sz="5400" b="1" dirty="0" smtClean="0"/>
              <a:t>and </a:t>
            </a:r>
            <a:r>
              <a:rPr lang="en-AU" sz="5400" b="1" dirty="0" smtClean="0"/>
              <a:t>Practices of good Scholarship</a:t>
            </a:r>
            <a:endParaRPr lang="en-AU" sz="5000"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Why is it wrong to cheat?</a:t>
            </a:r>
            <a:br>
              <a:rPr lang="en-AU" b="1" dirty="0" smtClean="0"/>
            </a:br>
            <a:endParaRPr lang="en-AU" dirty="0"/>
          </a:p>
        </p:txBody>
      </p:sp>
      <p:sp>
        <p:nvSpPr>
          <p:cNvPr id="3" name="Content Placeholder 2"/>
          <p:cNvSpPr>
            <a:spLocks noGrp="1"/>
          </p:cNvSpPr>
          <p:nvPr>
            <p:ph idx="1"/>
          </p:nvPr>
        </p:nvSpPr>
        <p:spPr/>
        <p:txBody>
          <a:bodyPr>
            <a:normAutofit/>
          </a:bodyPr>
          <a:lstStyle/>
          <a:p>
            <a:r>
              <a:rPr lang="en-AU" dirty="0" smtClean="0"/>
              <a:t>How would you feel if you were called a cheat? How would your friends and family feel? How would your teachers and your classmates feel?</a:t>
            </a:r>
          </a:p>
          <a:p>
            <a:r>
              <a:rPr lang="en-AU" dirty="0" smtClean="0"/>
              <a:t>Cheating is dishonest, unfair and unethical.</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en-AU" b="1" dirty="0" smtClean="0"/>
              <a:t>What are the benefits of producing your own work?</a:t>
            </a:r>
            <a:br>
              <a:rPr lang="en-AU" b="1" dirty="0" smtClean="0"/>
            </a:br>
            <a:endParaRPr lang="en-AU" dirty="0"/>
          </a:p>
        </p:txBody>
      </p:sp>
      <p:sp>
        <p:nvSpPr>
          <p:cNvPr id="3" name="Content Placeholder 2"/>
          <p:cNvSpPr>
            <a:spLocks noGrp="1"/>
          </p:cNvSpPr>
          <p:nvPr>
            <p:ph idx="1"/>
          </p:nvPr>
        </p:nvSpPr>
        <p:spPr>
          <a:xfrm>
            <a:off x="457200" y="2060848"/>
            <a:ext cx="8229600" cy="4065315"/>
          </a:xfrm>
        </p:spPr>
        <p:txBody>
          <a:bodyPr>
            <a:normAutofit fontScale="70000" lnSpcReduction="20000"/>
          </a:bodyPr>
          <a:lstStyle/>
          <a:p>
            <a:r>
              <a:rPr lang="en-AU" dirty="0" smtClean="0"/>
              <a:t>Being honest is a good feeling! Being proud that your work is your own is a good feeling! This is what ethical scholarship is all about.</a:t>
            </a:r>
          </a:p>
          <a:p>
            <a:r>
              <a:rPr lang="en-AU" dirty="0" smtClean="0"/>
              <a:t>If you are like most students, you want credit for what you have done, not for what someone else has done.</a:t>
            </a:r>
          </a:p>
          <a:p>
            <a:r>
              <a:rPr lang="en-AU" dirty="0" smtClean="0"/>
              <a:t>You want to do your best work, and you want it to be </a:t>
            </a:r>
            <a:r>
              <a:rPr lang="en-AU" b="1" dirty="0" smtClean="0"/>
              <a:t>your</a:t>
            </a:r>
            <a:r>
              <a:rPr lang="en-AU" dirty="0" smtClean="0"/>
              <a:t> work.</a:t>
            </a:r>
          </a:p>
          <a:p>
            <a:r>
              <a:rPr lang="en-AU" dirty="0" smtClean="0"/>
              <a:t>You will know that the work is your own and that you deserve to be credited for the work you have done.</a:t>
            </a:r>
          </a:p>
          <a:p>
            <a:r>
              <a:rPr lang="en-AU" dirty="0" smtClean="0"/>
              <a:t>You can avoid any accusations of plagiarism by using correct citation of your sources.</a:t>
            </a:r>
          </a:p>
          <a:p>
            <a:r>
              <a:rPr lang="en-AU" dirty="0" smtClean="0"/>
              <a:t>Your teachers want to reward original work as they are responsible for supporting honest, responsible scholarship.</a:t>
            </a:r>
          </a:p>
          <a:p>
            <a:r>
              <a:rPr lang="en-AU" dirty="0" smtClean="0"/>
              <a:t>You learn better this way.</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What are the consequences of cheating in the HSC?</a:t>
            </a:r>
            <a:br>
              <a:rPr lang="en-AU" b="1" dirty="0" smtClean="0"/>
            </a:br>
            <a:endParaRPr lang="en-AU" dirty="0"/>
          </a:p>
        </p:txBody>
      </p:sp>
      <p:sp>
        <p:nvSpPr>
          <p:cNvPr id="3" name="Content Placeholder 2"/>
          <p:cNvSpPr>
            <a:spLocks noGrp="1"/>
          </p:cNvSpPr>
          <p:nvPr>
            <p:ph idx="1"/>
          </p:nvPr>
        </p:nvSpPr>
        <p:spPr/>
        <p:txBody>
          <a:bodyPr>
            <a:normAutofit/>
          </a:bodyPr>
          <a:lstStyle/>
          <a:p>
            <a:r>
              <a:rPr lang="en-AU" dirty="0" smtClean="0"/>
              <a:t>The consequences of cheating could be that:</a:t>
            </a:r>
          </a:p>
          <a:p>
            <a:r>
              <a:rPr lang="en-AU" dirty="0" smtClean="0"/>
              <a:t>you receive zero marks for an assessment task</a:t>
            </a:r>
          </a:p>
          <a:p>
            <a:r>
              <a:rPr lang="en-AU" dirty="0" smtClean="0"/>
              <a:t>you have an HSC course withheld</a:t>
            </a:r>
          </a:p>
          <a:p>
            <a:r>
              <a:rPr lang="en-AU" dirty="0" smtClean="0"/>
              <a:t>you are deemed ineligible for the award of the HSC</a:t>
            </a:r>
          </a:p>
          <a:p>
            <a:r>
              <a:rPr lang="en-AU" dirty="0" smtClean="0"/>
              <a:t>your school imposes additional sanctions, </a:t>
            </a:r>
            <a:r>
              <a:rPr lang="en-AU" dirty="0" err="1" smtClean="0"/>
              <a:t>eg</a:t>
            </a:r>
            <a:r>
              <a:rPr lang="en-AU" dirty="0" smtClean="0"/>
              <a:t> withholding your reference.</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512168"/>
          </a:xfrm>
        </p:spPr>
        <p:txBody>
          <a:bodyPr>
            <a:normAutofit fontScale="90000"/>
          </a:bodyPr>
          <a:lstStyle/>
          <a:p>
            <a:r>
              <a:rPr lang="en-AU" b="1" dirty="0" smtClean="0"/>
              <a:t>How can the HSC: All My Own Work program help you to be an honest and ethical scholar?</a:t>
            </a:r>
            <a:br>
              <a:rPr lang="en-AU" b="1" dirty="0" smtClean="0"/>
            </a:br>
            <a:endParaRPr lang="en-AU" dirty="0"/>
          </a:p>
        </p:txBody>
      </p:sp>
      <p:sp>
        <p:nvSpPr>
          <p:cNvPr id="3" name="Content Placeholder 2"/>
          <p:cNvSpPr>
            <a:spLocks noGrp="1"/>
          </p:cNvSpPr>
          <p:nvPr>
            <p:ph idx="1"/>
          </p:nvPr>
        </p:nvSpPr>
        <p:spPr>
          <a:xfrm>
            <a:off x="457200" y="2132856"/>
            <a:ext cx="8229600" cy="4032448"/>
          </a:xfrm>
        </p:spPr>
        <p:txBody>
          <a:bodyPr>
            <a:normAutofit fontScale="62500" lnSpcReduction="20000"/>
          </a:bodyPr>
          <a:lstStyle/>
          <a:p>
            <a:r>
              <a:rPr lang="en-AU" u="sng" dirty="0" smtClean="0">
                <a:hlinkClick r:id="rId2" action="ppaction://hlinkfile"/>
              </a:rPr>
              <a:t>Acknowledging sources</a:t>
            </a:r>
            <a:r>
              <a:rPr lang="en-AU" dirty="0" smtClean="0"/>
              <a:t/>
            </a:r>
            <a:br>
              <a:rPr lang="en-AU" dirty="0" smtClean="0"/>
            </a:br>
            <a:r>
              <a:rPr lang="en-AU" dirty="0" smtClean="0"/>
              <a:t>Find out how and when to do this correctly in Module 2.</a:t>
            </a:r>
          </a:p>
          <a:p>
            <a:r>
              <a:rPr lang="en-AU" u="sng" dirty="0" smtClean="0">
                <a:hlinkClick r:id="rId3" action="ppaction://hlinkfile"/>
              </a:rPr>
              <a:t>Plagiarism</a:t>
            </a:r>
            <a:r>
              <a:rPr lang="en-AU" dirty="0" smtClean="0"/>
              <a:t/>
            </a:r>
            <a:br>
              <a:rPr lang="en-AU" dirty="0" smtClean="0"/>
            </a:br>
            <a:r>
              <a:rPr lang="en-AU" dirty="0" smtClean="0"/>
              <a:t>Find out about it in Module 3, especially about how to avoid it and make sure you do the right thing.</a:t>
            </a:r>
          </a:p>
          <a:p>
            <a:r>
              <a:rPr lang="en-AU" u="sng" dirty="0" smtClean="0">
                <a:hlinkClick r:id="rId4" action="ppaction://hlinkfile"/>
              </a:rPr>
              <a:t>Copyright</a:t>
            </a:r>
            <a:r>
              <a:rPr lang="en-AU" dirty="0" smtClean="0"/>
              <a:t/>
            </a:r>
            <a:br>
              <a:rPr lang="en-AU" dirty="0" smtClean="0"/>
            </a:br>
            <a:r>
              <a:rPr lang="en-AU" dirty="0" smtClean="0"/>
              <a:t>You need to understand the basics about copyright and how it applies to your HSC assessment work - see Module 4.</a:t>
            </a:r>
            <a:br>
              <a:rPr lang="en-AU" dirty="0" smtClean="0"/>
            </a:br>
            <a:endParaRPr lang="en-AU" dirty="0" smtClean="0"/>
          </a:p>
          <a:p>
            <a:r>
              <a:rPr lang="en-AU" u="sng" dirty="0" smtClean="0">
                <a:hlinkClick r:id="rId5" action="ppaction://hlinkfile"/>
              </a:rPr>
              <a:t>Working with others</a:t>
            </a:r>
            <a:r>
              <a:rPr lang="en-AU" dirty="0" smtClean="0"/>
              <a:t/>
            </a:r>
            <a:br>
              <a:rPr lang="en-AU" dirty="0" smtClean="0"/>
            </a:br>
            <a:r>
              <a:rPr lang="en-AU" dirty="0" smtClean="0"/>
              <a:t>This is a tricky area. Module 5 helps you understand what is appropriate and what is not. A very important module. </a:t>
            </a:r>
          </a:p>
          <a:p>
            <a:r>
              <a:rPr lang="en-AU" b="1" dirty="0" smtClean="0"/>
              <a:t>Make sure that the work you hand in for your HSC is all your own work.</a:t>
            </a:r>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u="sng" dirty="0" smtClean="0"/>
              <a:t>The Information Process is one way to plan and organise research.</a:t>
            </a:r>
            <a:r>
              <a:rPr lang="en-AU" dirty="0" smtClean="0"/>
              <a:t/>
            </a:r>
            <a:br>
              <a:rPr lang="en-AU" dirty="0" smtClean="0"/>
            </a:br>
            <a:endParaRPr lang="en-AU" dirty="0"/>
          </a:p>
        </p:txBody>
      </p:sp>
      <p:sp>
        <p:nvSpPr>
          <p:cNvPr id="3" name="Content Placeholder 2"/>
          <p:cNvSpPr>
            <a:spLocks noGrp="1"/>
          </p:cNvSpPr>
          <p:nvPr>
            <p:ph idx="1"/>
          </p:nvPr>
        </p:nvSpPr>
        <p:spPr>
          <a:xfrm>
            <a:off x="457200" y="1412776"/>
            <a:ext cx="8229600" cy="5256584"/>
          </a:xfrm>
        </p:spPr>
        <p:txBody>
          <a:bodyPr>
            <a:normAutofit fontScale="32500" lnSpcReduction="20000"/>
          </a:bodyPr>
          <a:lstStyle/>
          <a:p>
            <a:r>
              <a:rPr lang="en-AU" b="1" dirty="0" smtClean="0"/>
              <a:t>Information Process steps:</a:t>
            </a:r>
          </a:p>
          <a:p>
            <a:r>
              <a:rPr lang="en-AU" b="1" dirty="0" smtClean="0"/>
              <a:t>Defining</a:t>
            </a:r>
            <a:endParaRPr lang="en-AU" dirty="0" smtClean="0"/>
          </a:p>
          <a:p>
            <a:r>
              <a:rPr lang="en-AU" dirty="0" smtClean="0"/>
              <a:t>Define the question and break it down into key words and ideas to use as search terms.</a:t>
            </a:r>
          </a:p>
          <a:p>
            <a:r>
              <a:rPr lang="en-AU" dirty="0" smtClean="0"/>
              <a:t>Plan the steps in your research to fit in with your available time.</a:t>
            </a:r>
          </a:p>
          <a:p>
            <a:r>
              <a:rPr lang="en-AU" b="1" dirty="0" smtClean="0"/>
              <a:t>Locating</a:t>
            </a:r>
            <a:endParaRPr lang="en-AU" dirty="0" smtClean="0"/>
          </a:p>
          <a:p>
            <a:r>
              <a:rPr lang="en-AU" dirty="0" smtClean="0"/>
              <a:t>Consider what you already know.</a:t>
            </a:r>
          </a:p>
          <a:p>
            <a:r>
              <a:rPr lang="en-AU" dirty="0" smtClean="0"/>
              <a:t>Consider where you can gain an overview of your topic, especially if it is complex. Use print and online </a:t>
            </a:r>
            <a:r>
              <a:rPr lang="en-AU" dirty="0" err="1" smtClean="0"/>
              <a:t>encyclopedias</a:t>
            </a:r>
            <a:r>
              <a:rPr lang="en-AU" dirty="0" smtClean="0"/>
              <a:t> for this.</a:t>
            </a:r>
          </a:p>
          <a:p>
            <a:r>
              <a:rPr lang="en-AU" dirty="0" smtClean="0"/>
              <a:t>Break the task down into focus questions you can investigate.</a:t>
            </a:r>
          </a:p>
          <a:p>
            <a:r>
              <a:rPr lang="en-AU" dirty="0" smtClean="0"/>
              <a:t>Search a variety of sources. Don't rely on Google only. Remember Google is fine, but does not filter the information for you in the same way as a library catalogue or a book does.</a:t>
            </a:r>
          </a:p>
          <a:p>
            <a:r>
              <a:rPr lang="en-AU" dirty="0" smtClean="0"/>
              <a:t>Use paraphrases correctly.</a:t>
            </a:r>
          </a:p>
          <a:p>
            <a:r>
              <a:rPr lang="en-AU" dirty="0" smtClean="0"/>
              <a:t>Use quotes correctly and sparingly.</a:t>
            </a:r>
          </a:p>
          <a:p>
            <a:r>
              <a:rPr lang="en-AU" dirty="0" smtClean="0"/>
              <a:t>Make sure your paraphrases and quotes are acknowledged in footnotes or in-text citation.</a:t>
            </a:r>
          </a:p>
          <a:p>
            <a:r>
              <a:rPr lang="en-AU" dirty="0" smtClean="0"/>
              <a:t>Create a reference list.</a:t>
            </a:r>
          </a:p>
          <a:p>
            <a:r>
              <a:rPr lang="en-AU" b="1" dirty="0" smtClean="0"/>
              <a:t>Selecting</a:t>
            </a:r>
            <a:endParaRPr lang="en-AU" dirty="0" smtClean="0"/>
          </a:p>
          <a:p>
            <a:r>
              <a:rPr lang="en-AU" dirty="0" smtClean="0"/>
              <a:t>Choose those resources which are accurate, authoritative, recent and show no bias.</a:t>
            </a:r>
          </a:p>
          <a:p>
            <a:r>
              <a:rPr lang="en-AU" dirty="0" smtClean="0"/>
              <a:t>Take effective notes.</a:t>
            </a:r>
          </a:p>
          <a:p>
            <a:r>
              <a:rPr lang="en-AU" dirty="0" smtClean="0"/>
              <a:t>Develop a note-making system that keeps your words, ideas and data separate from the words, ideas and data of any other writers or researchers you are taking notes from for your assignments.</a:t>
            </a:r>
          </a:p>
          <a:p>
            <a:r>
              <a:rPr lang="en-AU" dirty="0" smtClean="0"/>
              <a:t>MAKE SURE YOU RECORD THE DETAILS YOU NEED FOR CITATIONS - both in-text citations (or footnotes) and bibliographic details for your reference list.</a:t>
            </a:r>
          </a:p>
          <a:p>
            <a:r>
              <a:rPr lang="en-AU" dirty="0" smtClean="0"/>
              <a:t>Make sure you record your response to each source you have used.</a:t>
            </a:r>
          </a:p>
          <a:p>
            <a:r>
              <a:rPr lang="en-AU" b="1" dirty="0" smtClean="0"/>
              <a:t>Organising</a:t>
            </a:r>
            <a:endParaRPr lang="en-AU" dirty="0" smtClean="0"/>
          </a:p>
          <a:p>
            <a:r>
              <a:rPr lang="en-AU" dirty="0" smtClean="0"/>
              <a:t>Gather your notes together - do you have enough information?</a:t>
            </a:r>
          </a:p>
          <a:p>
            <a:r>
              <a:rPr lang="en-AU" dirty="0" smtClean="0"/>
              <a:t>Consider: How can I best combine all this information for my product?</a:t>
            </a:r>
          </a:p>
          <a:p>
            <a:r>
              <a:rPr lang="en-AU" dirty="0" smtClean="0"/>
              <a:t>Use the focus questions you created back in </a:t>
            </a:r>
            <a:r>
              <a:rPr lang="en-AU" b="1" dirty="0" smtClean="0"/>
              <a:t>Locating</a:t>
            </a:r>
            <a:r>
              <a:rPr lang="en-AU" dirty="0" smtClean="0"/>
              <a:t> to provide the means of synthesising all your information.</a:t>
            </a:r>
          </a:p>
          <a:p>
            <a:r>
              <a:rPr lang="en-AU" b="1" dirty="0" smtClean="0"/>
              <a:t>Presenting</a:t>
            </a:r>
            <a:endParaRPr lang="en-AU" dirty="0" smtClean="0"/>
          </a:p>
          <a:p>
            <a:r>
              <a:rPr lang="en-AU" dirty="0" smtClean="0"/>
              <a:t>Consider the requirements of the form of presentation you are doing.</a:t>
            </a:r>
          </a:p>
          <a:p>
            <a:r>
              <a:rPr lang="en-AU" dirty="0" smtClean="0"/>
              <a:t>Check availability of templates to help you with this.</a:t>
            </a:r>
          </a:p>
          <a:p>
            <a:r>
              <a:rPr lang="en-AU" b="1" dirty="0" smtClean="0"/>
              <a:t>Assessing.</a:t>
            </a:r>
            <a:endParaRPr lang="en-AU" dirty="0" smtClean="0"/>
          </a:p>
          <a:p>
            <a:r>
              <a:rPr lang="en-AU" dirty="0" smtClean="0"/>
              <a:t>Review the extent to which your product meets the requirements of the task.</a:t>
            </a:r>
          </a:p>
          <a:p>
            <a:r>
              <a:rPr lang="en-AU" dirty="0" smtClean="0"/>
              <a:t>Keep your notes and drafts so that you can prove that you have not plagiarised.</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
            </a:r>
            <a:br>
              <a:rPr lang="en-AU" b="1" dirty="0" smtClean="0"/>
            </a:br>
            <a:r>
              <a:rPr lang="en-AU" b="1" dirty="0" smtClean="0"/>
              <a:t>What is meant by good scholarship? </a:t>
            </a:r>
            <a:br>
              <a:rPr lang="en-AU" b="1" dirty="0" smtClean="0"/>
            </a:br>
            <a:endParaRPr lang="en-AU" dirty="0"/>
          </a:p>
        </p:txBody>
      </p:sp>
      <p:sp>
        <p:nvSpPr>
          <p:cNvPr id="3" name="Content Placeholder 2"/>
          <p:cNvSpPr>
            <a:spLocks noGrp="1"/>
          </p:cNvSpPr>
          <p:nvPr>
            <p:ph idx="1"/>
          </p:nvPr>
        </p:nvSpPr>
        <p:spPr/>
        <p:txBody>
          <a:bodyPr>
            <a:normAutofit fontScale="77500" lnSpcReduction="20000"/>
          </a:bodyPr>
          <a:lstStyle/>
          <a:p>
            <a:pPr>
              <a:buNone/>
            </a:pPr>
            <a:r>
              <a:rPr lang="en-AU" dirty="0" smtClean="0"/>
              <a:t>Good </a:t>
            </a:r>
            <a:r>
              <a:rPr lang="en-AU" dirty="0" smtClean="0"/>
              <a:t>scholarship means three things. It means:</a:t>
            </a:r>
          </a:p>
          <a:p>
            <a:pPr lvl="1"/>
            <a:r>
              <a:rPr lang="en-AU" b="1" dirty="0" smtClean="0"/>
              <a:t>Being honest and ethical</a:t>
            </a:r>
            <a:br>
              <a:rPr lang="en-AU" b="1" dirty="0" smtClean="0"/>
            </a:br>
            <a:r>
              <a:rPr lang="en-AU" dirty="0" smtClean="0"/>
              <a:t>You must be honest about what is your own work and what isn't, and about where you got your information.</a:t>
            </a:r>
          </a:p>
          <a:p>
            <a:pPr lvl="1"/>
            <a:r>
              <a:rPr lang="en-AU" b="1" dirty="0" smtClean="0"/>
              <a:t>Listing all your sources</a:t>
            </a:r>
            <a:br>
              <a:rPr lang="en-AU" b="1" dirty="0" smtClean="0"/>
            </a:br>
            <a:r>
              <a:rPr lang="en-AU" dirty="0" smtClean="0"/>
              <a:t>Research using different sources of information is an important part of HSC work. Being an ethical researcher and a good scholar means listing all your sources and correctly citing each source.</a:t>
            </a:r>
          </a:p>
          <a:p>
            <a:pPr lvl="1"/>
            <a:r>
              <a:rPr lang="en-AU" b="1" dirty="0" smtClean="0"/>
              <a:t>Being an effective researcher</a:t>
            </a:r>
          </a:p>
          <a:p>
            <a:pPr lvl="1">
              <a:buNone/>
            </a:pPr>
            <a:r>
              <a:rPr lang="en-AU" b="1" dirty="0" smtClean="0"/>
              <a:t>	</a:t>
            </a:r>
            <a:r>
              <a:rPr lang="en-AU" dirty="0" smtClean="0"/>
              <a:t>When we undertake research as part of preparing to write an essay or completing an assignment, or as part of a major research project, it is important to keep on track and stay focused on the main task. Has a teacher ever said to you, 'You wrote a lot of information, but you didn't answer the question!'</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Applying effective study habits</a:t>
            </a:r>
            <a:br>
              <a:rPr lang="en-AU" b="1" dirty="0" smtClean="0"/>
            </a:br>
            <a:endParaRPr lang="en-AU" dirty="0"/>
          </a:p>
        </p:txBody>
      </p:sp>
      <p:sp>
        <p:nvSpPr>
          <p:cNvPr id="3" name="Content Placeholder 2"/>
          <p:cNvSpPr>
            <a:spLocks noGrp="1"/>
          </p:cNvSpPr>
          <p:nvPr>
            <p:ph idx="1"/>
          </p:nvPr>
        </p:nvSpPr>
        <p:spPr/>
        <p:txBody>
          <a:bodyPr>
            <a:normAutofit fontScale="55000" lnSpcReduction="20000"/>
          </a:bodyPr>
          <a:lstStyle/>
          <a:p>
            <a:r>
              <a:rPr lang="en-AU" dirty="0" smtClean="0"/>
              <a:t>Effective study is an important part of good scholarship. Being well organised, planning ahead and being sure of what is required will help you to avoid rushing your work and not doing your best.</a:t>
            </a:r>
          </a:p>
          <a:p>
            <a:r>
              <a:rPr lang="en-AU" dirty="0" smtClean="0"/>
              <a:t>What are some study habits that work for you? It is good to remember the things that help you study well, complete your assignments on time and do your best work.</a:t>
            </a:r>
          </a:p>
          <a:p>
            <a:r>
              <a:rPr lang="en-AU" dirty="0" smtClean="0"/>
              <a:t>Here is a list of some things that can really help you do your best work.</a:t>
            </a:r>
          </a:p>
          <a:p>
            <a:r>
              <a:rPr lang="en-AU" dirty="0" smtClean="0"/>
              <a:t>Keep a diary and make sure you know when your work is due to be handed in.</a:t>
            </a:r>
          </a:p>
          <a:p>
            <a:r>
              <a:rPr lang="en-AU" dirty="0" smtClean="0"/>
              <a:t>Note the dates and times when you will gather information for research tasks and when you might do a first draft of your work.</a:t>
            </a:r>
          </a:p>
          <a:p>
            <a:r>
              <a:rPr lang="en-AU" dirty="0" smtClean="0"/>
              <a:t>Be well organised - keep your notes and folders in order and reorganise them regularly (use dividers or coloured paper or properly named digital files to separate each topic).</a:t>
            </a:r>
          </a:p>
          <a:p>
            <a:r>
              <a:rPr lang="en-AU" dirty="0" smtClean="0"/>
              <a:t>Make sure you understand what is required for each task, project or assignment. If you are not sure, ask your teacher for further explanation.</a:t>
            </a:r>
          </a:p>
          <a:p>
            <a:r>
              <a:rPr lang="en-AU" dirty="0" smtClean="0"/>
              <a:t>Visit the </a:t>
            </a:r>
            <a:r>
              <a:rPr lang="en-AU" u="sng" dirty="0" smtClean="0">
                <a:hlinkClick r:id="rId2" tooltip="http://hsc.csu.edu.au/study/"/>
              </a:rPr>
              <a:t>HSC Online</a:t>
            </a:r>
            <a:r>
              <a:rPr lang="en-AU" dirty="0" smtClean="0"/>
              <a:t> website and read what they say about time management and good study habits.</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Using your own words</a:t>
            </a:r>
            <a:endParaRPr lang="en-AU" dirty="0"/>
          </a:p>
        </p:txBody>
      </p:sp>
      <p:sp>
        <p:nvSpPr>
          <p:cNvPr id="3" name="Content Placeholder 2"/>
          <p:cNvSpPr>
            <a:spLocks noGrp="1"/>
          </p:cNvSpPr>
          <p:nvPr>
            <p:ph idx="1"/>
          </p:nvPr>
        </p:nvSpPr>
        <p:spPr/>
        <p:txBody>
          <a:bodyPr>
            <a:normAutofit/>
          </a:bodyPr>
          <a:lstStyle/>
          <a:p>
            <a:r>
              <a:rPr lang="en-AU" dirty="0" smtClean="0"/>
              <a:t>Communicate what you have learnt in your own words. This isn't always easy to do but it is very important and really worth the effort.</a:t>
            </a:r>
          </a:p>
          <a:p>
            <a:r>
              <a:rPr lang="en-AU" dirty="0" smtClean="0"/>
              <a:t>Remember, you deserve credit for your own work.</a:t>
            </a:r>
          </a:p>
          <a:p>
            <a:r>
              <a:rPr lang="en-AU" dirty="0" smtClean="0"/>
              <a:t>Key attributes of good scholarship:</a:t>
            </a:r>
          </a:p>
          <a:p>
            <a:pPr lvl="1"/>
            <a:r>
              <a:rPr lang="en-AU" dirty="0" smtClean="0"/>
              <a:t>Being an effective researcher</a:t>
            </a:r>
          </a:p>
          <a:p>
            <a:pPr lvl="1"/>
            <a:r>
              <a:rPr lang="en-AU" dirty="0" smtClean="0"/>
              <a:t>Applying effective study habits</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rmAutofit fontScale="90000"/>
          </a:bodyPr>
          <a:lstStyle/>
          <a:p>
            <a:r>
              <a:rPr lang="en-AU" b="1" dirty="0" smtClean="0"/>
              <a:t>Staying on track in your research tasks: some key questions to ask yourself</a:t>
            </a:r>
            <a:r>
              <a:rPr lang="en-AU" dirty="0" smtClean="0"/>
              <a:t/>
            </a:r>
            <a:br>
              <a:rPr lang="en-AU" dirty="0" smtClean="0"/>
            </a:br>
            <a:endParaRPr lang="en-AU" dirty="0"/>
          </a:p>
        </p:txBody>
      </p:sp>
      <p:sp>
        <p:nvSpPr>
          <p:cNvPr id="3" name="Content Placeholder 2"/>
          <p:cNvSpPr>
            <a:spLocks noGrp="1"/>
          </p:cNvSpPr>
          <p:nvPr>
            <p:ph idx="1"/>
          </p:nvPr>
        </p:nvSpPr>
        <p:spPr>
          <a:xfrm>
            <a:off x="457200" y="2204864"/>
            <a:ext cx="8229600" cy="3921299"/>
          </a:xfrm>
        </p:spPr>
        <p:txBody>
          <a:bodyPr>
            <a:normAutofit fontScale="70000" lnSpcReduction="20000"/>
          </a:bodyPr>
          <a:lstStyle/>
          <a:p>
            <a:r>
              <a:rPr lang="en-AU" dirty="0" smtClean="0"/>
              <a:t>What does the question ask me to do?</a:t>
            </a:r>
          </a:p>
          <a:p>
            <a:r>
              <a:rPr lang="en-AU" dirty="0" smtClean="0"/>
              <a:t>What are the key terms?</a:t>
            </a:r>
          </a:p>
          <a:p>
            <a:r>
              <a:rPr lang="en-AU" dirty="0" smtClean="0"/>
              <a:t>What do I think about this?</a:t>
            </a:r>
          </a:p>
          <a:p>
            <a:r>
              <a:rPr lang="en-AU" dirty="0" smtClean="0"/>
              <a:t>What information is out there?</a:t>
            </a:r>
          </a:p>
          <a:p>
            <a:r>
              <a:rPr lang="en-AU" dirty="0" smtClean="0"/>
              <a:t>Which information is best?</a:t>
            </a:r>
          </a:p>
          <a:p>
            <a:r>
              <a:rPr lang="en-AU" dirty="0" smtClean="0"/>
              <a:t>How can I put this in my own words and how can I acknowledge that some of these ideas belong to other people?</a:t>
            </a:r>
          </a:p>
          <a:p>
            <a:r>
              <a:rPr lang="en-AU" dirty="0" smtClean="0"/>
              <a:t>Have I answered the question?</a:t>
            </a:r>
          </a:p>
          <a:p>
            <a:r>
              <a:rPr lang="en-AU" dirty="0" smtClean="0"/>
              <a:t>Have I acknowledged my sources?</a:t>
            </a:r>
          </a:p>
          <a:p>
            <a:r>
              <a:rPr lang="en-AU" b="1" dirty="0" smtClean="0"/>
              <a:t>Want to know more about research? How do you research for an assignment? </a:t>
            </a:r>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u="sng" dirty="0" smtClean="0"/>
              <a:t>The Information Process is one way to plan and organise research.</a:t>
            </a:r>
            <a:r>
              <a:rPr lang="en-AU" dirty="0" smtClean="0"/>
              <a:t/>
            </a:r>
            <a:br>
              <a:rPr lang="en-AU" dirty="0" smtClean="0"/>
            </a:br>
            <a:endParaRPr lang="en-AU" dirty="0"/>
          </a:p>
        </p:txBody>
      </p:sp>
      <p:sp>
        <p:nvSpPr>
          <p:cNvPr id="3" name="Content Placeholder 2"/>
          <p:cNvSpPr>
            <a:spLocks noGrp="1"/>
          </p:cNvSpPr>
          <p:nvPr>
            <p:ph idx="1"/>
          </p:nvPr>
        </p:nvSpPr>
        <p:spPr>
          <a:xfrm>
            <a:off x="457200" y="1916832"/>
            <a:ext cx="8229600" cy="4320480"/>
          </a:xfrm>
        </p:spPr>
        <p:txBody>
          <a:bodyPr>
            <a:normAutofit/>
          </a:bodyPr>
          <a:lstStyle/>
          <a:p>
            <a:r>
              <a:rPr lang="en-AU" b="1" dirty="0" smtClean="0"/>
              <a:t>Information Process steps:</a:t>
            </a:r>
          </a:p>
          <a:p>
            <a:pPr lvl="2"/>
            <a:r>
              <a:rPr lang="en-AU" sz="3200" b="1" dirty="0" smtClean="0"/>
              <a:t>Defining</a:t>
            </a:r>
            <a:endParaRPr lang="en-AU" sz="3200" dirty="0" smtClean="0"/>
          </a:p>
          <a:p>
            <a:pPr lvl="2"/>
            <a:r>
              <a:rPr lang="en-AU" sz="3200" b="1" dirty="0" smtClean="0"/>
              <a:t>Locating</a:t>
            </a:r>
            <a:endParaRPr lang="en-AU" sz="3200" dirty="0" smtClean="0"/>
          </a:p>
          <a:p>
            <a:pPr lvl="2"/>
            <a:r>
              <a:rPr lang="en-AU" sz="3200" b="1" dirty="0" smtClean="0"/>
              <a:t>Selecting</a:t>
            </a:r>
            <a:endParaRPr lang="en-AU" sz="3200" dirty="0" smtClean="0"/>
          </a:p>
          <a:p>
            <a:pPr lvl="2"/>
            <a:r>
              <a:rPr lang="en-AU" sz="3200" b="1" dirty="0" smtClean="0"/>
              <a:t>Organising</a:t>
            </a:r>
            <a:endParaRPr lang="en-AU" sz="3200" dirty="0" smtClean="0"/>
          </a:p>
          <a:p>
            <a:pPr lvl="2"/>
            <a:r>
              <a:rPr lang="en-AU" sz="3200" b="1" dirty="0" smtClean="0"/>
              <a:t>Presenting</a:t>
            </a:r>
            <a:endParaRPr lang="en-AU" sz="3200" dirty="0" smtClean="0"/>
          </a:p>
          <a:p>
            <a:pPr lvl="2"/>
            <a:r>
              <a:rPr lang="en-AU" sz="3200" b="1" dirty="0" smtClean="0"/>
              <a:t>Assessing</a:t>
            </a:r>
            <a:endParaRPr lang="en-AU" sz="3200" dirty="0" smtClean="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584176"/>
          </a:xfrm>
        </p:spPr>
        <p:txBody>
          <a:bodyPr>
            <a:normAutofit fontScale="90000"/>
          </a:bodyPr>
          <a:lstStyle/>
          <a:p>
            <a:r>
              <a:rPr lang="en-AU" b="1" dirty="0" smtClean="0"/>
              <a:t>Rights </a:t>
            </a:r>
            <a:r>
              <a:rPr lang="en-AU" b="1" dirty="0" smtClean="0"/>
              <a:t>and responsibilities of students in ensuring the intellectual integrity of their work? </a:t>
            </a:r>
            <a:br>
              <a:rPr lang="en-AU" b="1" dirty="0" smtClean="0"/>
            </a:br>
            <a:endParaRPr lang="en-AU" dirty="0"/>
          </a:p>
        </p:txBody>
      </p:sp>
      <p:sp>
        <p:nvSpPr>
          <p:cNvPr id="3" name="Content Placeholder 2"/>
          <p:cNvSpPr>
            <a:spLocks noGrp="1"/>
          </p:cNvSpPr>
          <p:nvPr>
            <p:ph idx="1"/>
          </p:nvPr>
        </p:nvSpPr>
        <p:spPr>
          <a:xfrm>
            <a:off x="457200" y="2132856"/>
            <a:ext cx="8229600" cy="3993307"/>
          </a:xfrm>
        </p:spPr>
        <p:txBody>
          <a:bodyPr>
            <a:normAutofit fontScale="70000" lnSpcReduction="20000"/>
          </a:bodyPr>
          <a:lstStyle/>
          <a:p>
            <a:r>
              <a:rPr lang="en-AU" b="1" dirty="0" smtClean="0"/>
              <a:t>As a student you have a right to expect:</a:t>
            </a:r>
            <a:endParaRPr lang="en-AU" dirty="0" smtClean="0"/>
          </a:p>
          <a:p>
            <a:r>
              <a:rPr lang="en-AU" dirty="0" smtClean="0"/>
              <a:t>respect from your peers and your teachers</a:t>
            </a:r>
          </a:p>
          <a:p>
            <a:r>
              <a:rPr lang="en-AU" dirty="0" smtClean="0"/>
              <a:t>clear information about what is required in your assessment tasks and assignments</a:t>
            </a:r>
          </a:p>
          <a:p>
            <a:r>
              <a:rPr lang="en-AU" dirty="0" smtClean="0"/>
              <a:t>guidance about how to improve your work.</a:t>
            </a:r>
          </a:p>
          <a:p>
            <a:r>
              <a:rPr lang="en-AU" b="1" dirty="0" smtClean="0"/>
              <a:t>As a student you have a responsibility to:</a:t>
            </a:r>
            <a:endParaRPr lang="en-AU" dirty="0" smtClean="0"/>
          </a:p>
          <a:p>
            <a:r>
              <a:rPr lang="en-AU" dirty="0" smtClean="0"/>
              <a:t>understand what is required of you</a:t>
            </a:r>
          </a:p>
          <a:p>
            <a:r>
              <a:rPr lang="en-AU" dirty="0" smtClean="0"/>
              <a:t>fulfil the school's requirements for your study</a:t>
            </a:r>
          </a:p>
          <a:p>
            <a:r>
              <a:rPr lang="en-AU" dirty="0" smtClean="0"/>
              <a:t>be fair and honest in all aspects of your work</a:t>
            </a:r>
          </a:p>
          <a:p>
            <a:r>
              <a:rPr lang="en-AU" dirty="0" smtClean="0"/>
              <a:t>respect the rights and integrity of your peers and teachers</a:t>
            </a:r>
          </a:p>
          <a:p>
            <a:r>
              <a:rPr lang="en-AU" dirty="0" smtClean="0"/>
              <a:t>make sure your work is your own.</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80728"/>
            <a:ext cx="8229600" cy="1143000"/>
          </a:xfrm>
        </p:spPr>
        <p:txBody>
          <a:bodyPr>
            <a:normAutofit fontScale="90000"/>
          </a:bodyPr>
          <a:lstStyle/>
          <a:p>
            <a:r>
              <a:rPr lang="en-AU" b="1" dirty="0" smtClean="0"/>
              <a:t>What can students expect in terms of guidance for the HSC and assessment?</a:t>
            </a:r>
            <a:r>
              <a:rPr lang="en-AU" dirty="0" smtClean="0"/>
              <a:t/>
            </a:r>
            <a:br>
              <a:rPr lang="en-AU" dirty="0" smtClean="0"/>
            </a:br>
            <a:endParaRPr lang="en-AU" dirty="0"/>
          </a:p>
        </p:txBody>
      </p:sp>
      <p:sp>
        <p:nvSpPr>
          <p:cNvPr id="3" name="Content Placeholder 2"/>
          <p:cNvSpPr>
            <a:spLocks noGrp="1"/>
          </p:cNvSpPr>
          <p:nvPr>
            <p:ph idx="1"/>
          </p:nvPr>
        </p:nvSpPr>
        <p:spPr>
          <a:xfrm>
            <a:off x="457200" y="2420888"/>
            <a:ext cx="8229600" cy="3705275"/>
          </a:xfrm>
        </p:spPr>
        <p:txBody>
          <a:bodyPr>
            <a:normAutofit fontScale="55000" lnSpcReduction="20000"/>
          </a:bodyPr>
          <a:lstStyle/>
          <a:p>
            <a:r>
              <a:rPr lang="en-AU" dirty="0" smtClean="0"/>
              <a:t>There are a lot of things that the Board of Studies and schools put in place to ensure that students can access the information they need.</a:t>
            </a:r>
          </a:p>
          <a:p>
            <a:r>
              <a:rPr lang="en-AU" dirty="0" smtClean="0"/>
              <a:t>There is a booklet for students that explains the rules and procedures for the HSC as well as advice about honest study and avoiding plagiarism </a:t>
            </a:r>
            <a:r>
              <a:rPr lang="en-AU" u="sng" dirty="0" smtClean="0">
                <a:hlinkClick r:id="rId2" tooltip="http://www.boardofstudies.nsw.edu.au/syllabus_hsc/support-materials.html"/>
              </a:rPr>
              <a:t>Rules and Procedures for the HSC</a:t>
            </a:r>
            <a:r>
              <a:rPr lang="en-AU" dirty="0" smtClean="0"/>
              <a:t> (Board of Studies NSW) and a webpage advising about assessments, submitted works, honest study and avoiding plagiarism </a:t>
            </a:r>
            <a:r>
              <a:rPr lang="en-AU" u="sng" dirty="0" smtClean="0">
                <a:hlinkClick r:id="rId3" tooltip="http://www.boardofstudies.nsw.edu.au/manuals/advice_students.html"/>
              </a:rPr>
              <a:t>HSC Assessments and Submitted works - Advice to Students</a:t>
            </a:r>
            <a:endParaRPr lang="en-AU" dirty="0" smtClean="0"/>
          </a:p>
          <a:p>
            <a:r>
              <a:rPr lang="en-AU" dirty="0" smtClean="0"/>
              <a:t>The school has an assessment policy that explains the school's requirements and what students should do if, for example, they are absent for a task.</a:t>
            </a:r>
          </a:p>
          <a:p>
            <a:r>
              <a:rPr lang="en-AU" dirty="0" smtClean="0"/>
              <a:t>Each school will give students information about each task and when it is due.</a:t>
            </a:r>
          </a:p>
          <a:p>
            <a:r>
              <a:rPr lang="en-AU" dirty="0" smtClean="0"/>
              <a:t>For help with research tasks, teachers and the teacher-librarian assist students with accessing. and using information as well as correctly acknowledging sources.</a:t>
            </a:r>
          </a:p>
          <a:p>
            <a:r>
              <a:rPr lang="en-AU" dirty="0" smtClean="0"/>
              <a:t>As a student, your most important responsibility is to make sure that everything you do for the HSC is all your own work.</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Why do people cheat?</a:t>
            </a:r>
            <a:br>
              <a:rPr lang="en-AU" b="1" dirty="0" smtClean="0"/>
            </a:b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Despite knowing that it is dishonest, some students cheat because they want to get an advantage over other students. Other reasons for students cheating include:</a:t>
            </a:r>
          </a:p>
          <a:p>
            <a:r>
              <a:rPr lang="en-AU" dirty="0" smtClean="0"/>
              <a:t>lack of confidence in their own abilities</a:t>
            </a:r>
          </a:p>
          <a:p>
            <a:r>
              <a:rPr lang="en-AU" dirty="0" smtClean="0"/>
              <a:t>trouble planning and using their time</a:t>
            </a:r>
          </a:p>
          <a:p>
            <a:r>
              <a:rPr lang="en-AU" dirty="0" smtClean="0"/>
              <a:t>competing demands such as work and sport</a:t>
            </a:r>
          </a:p>
          <a:p>
            <a:r>
              <a:rPr lang="en-AU" dirty="0" smtClean="0"/>
              <a:t>not wanting to do the work.</a:t>
            </a:r>
          </a:p>
          <a:p>
            <a:r>
              <a:rPr lang="en-AU" dirty="0" smtClean="0"/>
              <a:t>Other students cheat because they don't understand plagiarism and they don't know how to acknowledge their sources correctly (this is sometimes called 'unintended plagiarism'). Using someone else's work and pretending it is yours is seriously dishonest - it is a form of theft.</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ll My Own Work: &amp;amp;#x09;&amp;#x0D;&amp;#x0A;&amp;quot;&quot;/&gt;&lt;property id=&quot;20307&quot; value=&quot;256&quot;/&gt;&lt;/object&gt;&lt;object type=&quot;3&quot; unique_id=&quot;10366&quot;&gt;&lt;property id=&quot;20148&quot; value=&quot;5&quot;/&gt;&lt;property id=&quot;20300&quot; value=&quot;Slide 2 - &amp;quot;&amp;#x0D;&amp;#x0A;What is meant by good scholarship? &amp;#x0D;&amp;#x0A;&amp;quot;&quot;/&gt;&lt;property id=&quot;20307&quot; value=&quot;257&quot;/&gt;&lt;/object&gt;&lt;object type=&quot;3&quot; unique_id=&quot;10367&quot;&gt;&lt;property id=&quot;20148&quot; value=&quot;5&quot;/&gt;&lt;property id=&quot;20300&quot; value=&quot;Slide 3 - &amp;quot;Applying effective study habits&amp;#x0D;&amp;#x0A;&amp;quot;&quot;/&gt;&lt;property id=&quot;20307&quot; value=&quot;265&quot;/&gt;&lt;/object&gt;&lt;object type=&quot;3&quot; unique_id=&quot;10368&quot;&gt;&lt;property id=&quot;20148&quot; value=&quot;5&quot;/&gt;&lt;property id=&quot;20300&quot; value=&quot;Slide 4 - &amp;quot;Using your own words&amp;quot;&quot;/&gt;&lt;property id=&quot;20307&quot; value=&quot;258&quot;/&gt;&lt;/object&gt;&lt;object type=&quot;3&quot; unique_id=&quot;10369&quot;&gt;&lt;property id=&quot;20148&quot; value=&quot;5&quot;/&gt;&lt;property id=&quot;20300&quot; value=&quot;Slide 5 - &amp;quot;Staying on track in your research tasks: some key questions to ask yourself&amp;#x0D;&amp;#x0A;&amp;quot;&quot;/&gt;&lt;property id=&quot;20307&quot; value=&quot;259&quot;/&gt;&lt;/object&gt;&lt;object type=&quot;3&quot; unique_id=&quot;10370&quot;&gt;&lt;property id=&quot;20148&quot; value=&quot;5&quot;/&gt;&lt;property id=&quot;20300&quot; value=&quot;Slide 6 - &amp;quot;The Information Process is one way to plan and organise research.&amp;#x0D;&amp;#x0A;&amp;quot;&quot;/&gt;&lt;property id=&quot;20307&quot; value=&quot;260&quot;/&gt;&lt;/object&gt;&lt;object type=&quot;3&quot; unique_id=&quot;10371&quot;&gt;&lt;property id=&quot;20148&quot; value=&quot;5&quot;/&gt;&lt;property id=&quot;20300&quot; value=&quot;Slide 7 - &amp;quot;Rights and responsibilities of students in ensuring the intellectual integrity of their work? &amp;#x0D;&amp;#x0A;&amp;quot;&quot;/&gt;&lt;property id=&quot;20307&quot; value=&quot;261&quot;/&gt;&lt;/object&gt;&lt;object type=&quot;3&quot; unique_id=&quot;10372&quot;&gt;&lt;property id=&quot;20148&quot; value=&quot;5&quot;/&gt;&lt;property id=&quot;20300&quot; value=&quot;Slide 8 - &amp;quot;What can students expect in terms of guidance for the HSC and assessment?&amp;#x0D;&amp;#x0A;&amp;quot;&quot;/&gt;&lt;property id=&quot;20307&quot; value=&quot;262&quot;/&gt;&lt;/object&gt;&lt;object type=&quot;3&quot; unique_id=&quot;10373&quot;&gt;&lt;property id=&quot;20148&quot; value=&quot;5&quot;/&gt;&lt;property id=&quot;20300&quot; value=&quot;Slide 9 - &amp;quot;Why do people cheat?&amp;#x0D;&amp;#x0A;&amp;quot;&quot;/&gt;&lt;property id=&quot;20307&quot; value=&quot;264&quot;/&gt;&lt;/object&gt;&lt;object type=&quot;3&quot; unique_id=&quot;10374&quot;&gt;&lt;property id=&quot;20148&quot; value=&quot;5&quot;/&gt;&lt;property id=&quot;20300&quot; value=&quot;Slide 10 - &amp;quot;Why is it wrong to cheat?&amp;#x0D;&amp;#x0A;&amp;quot;&quot;/&gt;&lt;property id=&quot;20307&quot; value=&quot;266&quot;/&gt;&lt;/object&gt;&lt;object type=&quot;3&quot; unique_id=&quot;10375&quot;&gt;&lt;property id=&quot;20148&quot; value=&quot;5&quot;/&gt;&lt;property id=&quot;20300&quot; value=&quot;Slide 11 - &amp;quot;What are the benefits of producing your own work?&amp;#x0D;&amp;#x0A;&amp;quot;&quot;/&gt;&lt;property id=&quot;20307&quot; value=&quot;267&quot;/&gt;&lt;/object&gt;&lt;object type=&quot;3&quot; unique_id=&quot;10376&quot;&gt;&lt;property id=&quot;20148&quot; value=&quot;5&quot;/&gt;&lt;property id=&quot;20300&quot; value=&quot;Slide 12 - &amp;quot;What are the consequences of cheating in the HSC?&amp;#x0D;&amp;#x0A;&amp;quot;&quot;/&gt;&lt;property id=&quot;20307&quot; value=&quot;268&quot;/&gt;&lt;/object&gt;&lt;object type=&quot;3&quot; unique_id=&quot;10377&quot;&gt;&lt;property id=&quot;20148&quot; value=&quot;5&quot;/&gt;&lt;property id=&quot;20300&quot; value=&quot;Slide 13 - &amp;quot;How can the HSC: All My Own Work program help you to be an honest and ethical scholar?&amp;#x0D;&amp;#x0A;&amp;quot;&quot;/&gt;&lt;property id=&quot;20307&quot; value=&quot;269&quot;/&gt;&lt;/object&gt;&lt;object type=&quot;3&quot; unique_id=&quot;10454&quot;&gt;&lt;property id=&quot;20148&quot; value=&quot;5&quot;/&gt;&lt;property id=&quot;20300&quot; value=&quot;Slide 14 - &amp;quot;The Information Process is one way to plan and organise research.&amp;#x0D;&amp;#x0A;&amp;quot;&quot;/&gt;&lt;property id=&quot;20307&quot; value=&quot;27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TotalTime>
  <Words>1498</Words>
  <Application>Microsoft Office PowerPoint</Application>
  <PresentationFormat>On-screen Show (4:3)</PresentationFormat>
  <Paragraphs>134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All My Own Work:   </vt:lpstr>
      <vt:lpstr> What is meant by good scholarship?  </vt:lpstr>
      <vt:lpstr>Applying effective study habits </vt:lpstr>
      <vt:lpstr>Using your own words</vt:lpstr>
      <vt:lpstr>Staying on track in your research tasks: some key questions to ask yourself </vt:lpstr>
      <vt:lpstr>The Information Process is one way to plan and organise research. </vt:lpstr>
      <vt:lpstr>Rights and responsibilities of students in ensuring the intellectual integrity of their work?  </vt:lpstr>
      <vt:lpstr>What can students expect in terms of guidance for the HSC and assessment? </vt:lpstr>
      <vt:lpstr>Why do people cheat? </vt:lpstr>
      <vt:lpstr>Why is it wrong to cheat? </vt:lpstr>
      <vt:lpstr>What are the benefits of producing your own work? </vt:lpstr>
      <vt:lpstr>What are the consequences of cheating in the HSC? </vt:lpstr>
      <vt:lpstr>How can the HSC: All My Own Work program help you to be an honest and ethical scholar? </vt:lpstr>
      <vt:lpstr>The Information Process is one way to plan and organise research. </vt:lpstr>
    </vt:vector>
  </TitlesOfParts>
  <Company>DET NSW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My Own Work:</dc:title>
  <dc:creator>Cross</dc:creator>
  <cp:lastModifiedBy>Cross</cp:lastModifiedBy>
  <cp:revision>180</cp:revision>
  <dcterms:created xsi:type="dcterms:W3CDTF">2012-12-11T00:57:27Z</dcterms:created>
  <dcterms:modified xsi:type="dcterms:W3CDTF">2013-08-21T05:22:59Z</dcterms:modified>
</cp:coreProperties>
</file>